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4"/>
  </p:notesMasterIdLst>
  <p:sldIdLst>
    <p:sldId id="256" r:id="rId2"/>
    <p:sldId id="259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7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8" r:id="rId33"/>
    <p:sldId id="299" r:id="rId34"/>
    <p:sldId id="301" r:id="rId35"/>
    <p:sldId id="303" r:id="rId36"/>
    <p:sldId id="302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2" r:id="rId45"/>
    <p:sldId id="313" r:id="rId46"/>
    <p:sldId id="314" r:id="rId47"/>
    <p:sldId id="315" r:id="rId48"/>
    <p:sldId id="316" r:id="rId49"/>
    <p:sldId id="317" r:id="rId50"/>
    <p:sldId id="318" r:id="rId51"/>
    <p:sldId id="319" r:id="rId52"/>
    <p:sldId id="321" r:id="rId53"/>
    <p:sldId id="322" r:id="rId54"/>
    <p:sldId id="323" r:id="rId55"/>
    <p:sldId id="324" r:id="rId56"/>
    <p:sldId id="325" r:id="rId57"/>
    <p:sldId id="326" r:id="rId58"/>
    <p:sldId id="327" r:id="rId59"/>
    <p:sldId id="328" r:id="rId60"/>
    <p:sldId id="329" r:id="rId61"/>
    <p:sldId id="330" r:id="rId62"/>
    <p:sldId id="331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86D35-C58A-49D2-A9E0-F47D33CD0E2A}" type="datetimeFigureOut">
              <a:rPr lang="en-US" smtClean="0"/>
              <a:t>2/2/2022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A958A-3F3B-47E5-9D76-E0C1F068FC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611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6D662-93F7-47C2-9660-3641EA73210C}" type="datetime1">
              <a:rPr lang="sr-Latn-RS" smtClean="0"/>
              <a:t>2.2.2022.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D972-2AAF-454C-AE16-73D2597A232F}" type="datetime1">
              <a:rPr lang="sr-Latn-RS" smtClean="0"/>
              <a:t>2.2.2022.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0CC95-BFF2-4674-A7E3-C321DFD8720D}" type="datetime1">
              <a:rPr lang="sr-Latn-RS" smtClean="0"/>
              <a:t>2.2.2022.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5713B-F310-4ACC-8320-758A5D7F90C3}" type="datetime1">
              <a:rPr lang="sr-Latn-RS" smtClean="0"/>
              <a:t>2.2.2022.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1A9D5-9B0C-47DB-9825-5A0538E5395B}" type="datetime1">
              <a:rPr lang="sr-Latn-RS" smtClean="0"/>
              <a:t>2.2.2022.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B8B5-51CB-442C-A662-D181ECD4A9BD}" type="datetime1">
              <a:rPr lang="sr-Latn-RS" smtClean="0"/>
              <a:t>2.2.2022.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BB6FB-F581-4FE6-AB75-711BA12C10CB}" type="datetime1">
              <a:rPr lang="sr-Latn-RS" smtClean="0"/>
              <a:t>2.2.2022.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BFEBA-692D-4363-9B62-1AB01ED9D56C}" type="datetime1">
              <a:rPr lang="sr-Latn-RS" smtClean="0"/>
              <a:t>2.2.2022.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D36EE-52EE-43A4-AFB7-B6BB6A26F3C5}" type="datetime1">
              <a:rPr lang="sr-Latn-RS" smtClean="0"/>
              <a:t>2.2.2022.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8E86C-525C-4206-9B19-045CAF6AAA2A}" type="datetime1">
              <a:rPr lang="sr-Latn-RS" smtClean="0"/>
              <a:t>2.2.2022.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7202-2711-432A-8DC0-0508EE7A8D71}" type="datetime1">
              <a:rPr lang="sr-Latn-RS" smtClean="0"/>
              <a:t>2.2.2022.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0B61006-965E-4FAB-866F-64A11E076E53}" type="datetime1">
              <a:rPr lang="sr-Latn-RS" smtClean="0"/>
              <a:t>2.2.2022.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Доц. др Дејан Алексић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Деменције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1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058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ДИЈАГНОСТИЧКИ ПОСТУПАК у синдрому деменције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28800"/>
            <a:ext cx="8610599" cy="4856451"/>
          </a:xfrm>
        </p:spPr>
        <p:txBody>
          <a:bodyPr>
            <a:normAutofit/>
          </a:bodyPr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endParaRPr lang="sr-Cyrl-CS" altLang="en-US" sz="28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Неуролошки </a:t>
            </a:r>
            <a:r>
              <a:rPr lang="sr-Cyrl-CS" alt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</a:t>
            </a:r>
            <a:r>
              <a:rPr lang="sr-Latn-RS" alt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углавном уредан, усмерава се на </a:t>
            </a:r>
            <a:r>
              <a:rPr lang="sr-Cyrl-RS" alt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постојање:</a:t>
            </a: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90000"/>
              </a:lnSpc>
              <a:buClrTx/>
              <a:buNone/>
            </a:pPr>
            <a:r>
              <a:rPr lang="sr-Cyrl-CS" alt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sr-Cyrl-CS" alt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окални неуролошки знаци</a:t>
            </a: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Tx/>
              <a:buNone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невољни покрети</a:t>
            </a:r>
          </a:p>
          <a:p>
            <a:pPr marL="114300" lvl="0" indent="0" eaLnBrk="1" hangingPunct="1">
              <a:lnSpc>
                <a:spcPct val="90000"/>
              </a:lnSpc>
              <a:buClrTx/>
              <a:buNone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псеудобулбарни знаци</a:t>
            </a:r>
          </a:p>
          <a:p>
            <a:pPr lvl="0" eaLnBrk="1" hangingPunct="1">
              <a:lnSpc>
                <a:spcPct val="90000"/>
              </a:lnSpc>
              <a:buClrTx/>
              <a:buNone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дезинхибициони феномени </a:t>
            </a:r>
            <a:r>
              <a:rPr kumimoji="0" lang="sr-Cyrl-CS" altLang="en-US" sz="28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 пућења,</a:t>
            </a:r>
            <a:r>
              <a:rPr kumimoji="0" lang="sr-Cyrl-CS" altLang="en-US" sz="28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ж</a:t>
            </a: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вакања, палмоментални рефлекс, рефлекс хватања)</a:t>
            </a:r>
            <a:endParaRPr lang="en-US" altLang="en-US" sz="2800" kern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80000"/>
              </a:lnSpc>
              <a:buClrTx/>
              <a:buNone/>
            </a:pP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CA336-A467-4392-8785-EA90C8AED748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041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ДИЈАГНОСТИЧКИ ПОСТУПАК у синдрому деменције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36094" y="2352820"/>
            <a:ext cx="8229600" cy="4047980"/>
          </a:xfrm>
        </p:spPr>
        <p:txBody>
          <a:bodyPr/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noProof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Компјутеризована томографија (КТ) и магнетна резонанца (МР)</a:t>
            </a:r>
            <a:r>
              <a:rPr lang="sr-Latn-RS" altLang="en-US" sz="2800" noProof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800" noProof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мозга</a:t>
            </a:r>
            <a:endParaRPr kumimoji="0" lang="sr-Cyrl-CS" altLang="en-US" sz="24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90000"/>
              </a:lnSpc>
              <a:buClrTx/>
              <a:buNone/>
            </a:pPr>
            <a:endParaRPr kumimoji="0" lang="sr-Cyrl-CS" altLang="en-US" sz="24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Tx/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Нису специфични,</a:t>
            </a:r>
            <a:r>
              <a:rPr kumimoji="0" lang="sr-Cyrl-CS" altLang="en-US" sz="24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ни сензитивни</a:t>
            </a:r>
          </a:p>
          <a:p>
            <a:pPr marL="0" lvl="0" indent="0" eaLnBrk="1" hangingPunct="1">
              <a:lnSpc>
                <a:spcPct val="90000"/>
              </a:lnSpc>
              <a:buClrTx/>
              <a:buNone/>
            </a:pPr>
            <a:endParaRPr kumimoji="0" lang="sr-Cyrl-CS" altLang="en-US" sz="2400" i="0" u="none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Tx/>
              <a:buNone/>
            </a:pPr>
            <a:r>
              <a:rPr lang="sr-Cyrl-CS" altLang="en-US" sz="2400" kern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Корисни у диференцијалној </a:t>
            </a:r>
            <a:r>
              <a:rPr lang="sr-Cyrl-CS" altLang="en-US" sz="2400" kern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дијагнози: </a:t>
            </a:r>
            <a:r>
              <a:rPr lang="sr-Cyrl-CS" altLang="en-US" sz="2400" kern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неоплазме, мултиинфарктна стања, дифузна болест беле масе, васкуларне малформације, нормотензивни хидроцефалус,...</a:t>
            </a:r>
            <a:endParaRPr lang="en-US" altLang="en-US" sz="2400" kern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80000"/>
              </a:lnSpc>
              <a:buClrTx/>
              <a:buNone/>
            </a:pP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5452-7459-49C4-AA64-DDE33A9CF968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163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647709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Latn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ДИЈАГНОСТИЧКИ ПОСТУПАК у синдрому деменције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36094" y="2352820"/>
            <a:ext cx="8229600" cy="4352780"/>
          </a:xfrm>
        </p:spPr>
        <p:txBody>
          <a:bodyPr/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kumimoji="0" lang="sr-Latn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-15% </a:t>
            </a: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деменција реверзибилно</a:t>
            </a:r>
          </a:p>
          <a:p>
            <a:pPr lvl="0" eaLnBrk="1" hangingPunct="1">
              <a:lnSpc>
                <a:spcPct val="90000"/>
              </a:lnSpc>
              <a:buClrTx/>
              <a:buNone/>
            </a:pPr>
            <a:endParaRPr kumimoji="0" lang="en-US" altLang="en-US" sz="24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Tx/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 </a:t>
            </a:r>
            <a:r>
              <a:rPr kumimoji="0" lang="sr-Latn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B12</a:t>
            </a:r>
            <a:endParaRPr kumimoji="0" lang="sr-Cyrl-RS" altLang="en-US" sz="24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Tx/>
              <a:buNone/>
            </a:pPr>
            <a:r>
              <a:rPr lang="sr-Cyrl-RS" altLang="en-US" sz="2400" kern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 штитасте жлезде</a:t>
            </a:r>
            <a:endParaRPr kumimoji="0" lang="sr-Latn-CS" altLang="en-US" sz="24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Tx/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Тумори мозга </a:t>
            </a:r>
          </a:p>
          <a:p>
            <a:pPr marL="114300" lvl="0" indent="0" eaLnBrk="1" hangingPunct="1">
              <a:lnSpc>
                <a:spcPct val="90000"/>
              </a:lnSpc>
              <a:buClrTx/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Хидроцефалус  </a:t>
            </a:r>
          </a:p>
          <a:p>
            <a:pPr marL="114300" lvl="0" indent="0" eaLnBrk="1" hangingPunct="1">
              <a:lnSpc>
                <a:spcPct val="90000"/>
              </a:lnSpc>
              <a:buClrTx/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Тровање лековима и токсичним материјама </a:t>
            </a:r>
          </a:p>
          <a:p>
            <a:pPr marL="114300" lvl="0" indent="0" eaLnBrk="1" hangingPunct="1">
              <a:lnSpc>
                <a:spcPct val="90000"/>
              </a:lnSpc>
              <a:buClrTx/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Хроничне инфекције мозга (неуросифилис) </a:t>
            </a:r>
          </a:p>
          <a:p>
            <a:pPr marL="114300" lvl="0" indent="0" eaLnBrk="1" hangingPunct="1">
              <a:lnSpc>
                <a:spcPct val="90000"/>
              </a:lnSpc>
              <a:buClrTx/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Депресија (псеудодеменција) </a:t>
            </a:r>
          </a:p>
          <a:p>
            <a:pPr lvl="0" eaLnBrk="1" hangingPunct="1">
              <a:lnSpc>
                <a:spcPct val="90000"/>
              </a:lnSpc>
              <a:buClr>
                <a:srgbClr val="9999FF"/>
              </a:buClr>
            </a:pPr>
            <a:endParaRPr lang="sr-Cyrl-CS" altLang="en-US" sz="2800" noProof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90000"/>
              </a:lnSpc>
              <a:buClr>
                <a:srgbClr val="9999FF"/>
              </a:buClr>
            </a:pP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48729-6576-4540-A8B1-D2FB0E0CBCC4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256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КЛАСИФИКАЦИЈА ДЕМЕНЦИЈА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36094" y="2352820"/>
            <a:ext cx="8229600" cy="4352780"/>
          </a:xfrm>
        </p:spPr>
        <p:txBody>
          <a:bodyPr/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Етиолошка</a:t>
            </a:r>
            <a:endParaRPr kumimoji="0" lang="sr-Cyrl-CS" alt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90000"/>
              </a:lnSpc>
              <a:buClrTx/>
              <a:buNone/>
            </a:pPr>
            <a:endParaRPr kumimoji="0" lang="en-US" alt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Latn-RS" altLang="en-US" sz="2800" noProof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I) </a:t>
            </a:r>
            <a:r>
              <a:rPr lang="sr-Cyrl-RS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</a:t>
            </a:r>
            <a:r>
              <a:rPr lang="sr-Cyrl-RS" altLang="en-US" sz="2800" noProof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ДЕГЕНЕРАТИВНЕ</a:t>
            </a:r>
            <a:endParaRPr lang="sr-Cyrl-RS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Latn-R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II)</a:t>
            </a:r>
            <a:r>
              <a:rPr lang="sr-Cyrl-R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ВАСКУЛАРНЕ</a:t>
            </a:r>
            <a:endParaRPr lang="sr-Latn-RS" altLang="en-US" sz="28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Latn-RS" altLang="en-US" sz="2800" noProof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III)</a:t>
            </a:r>
            <a:r>
              <a:rPr lang="sr-Cyrl-RS" altLang="en-US" sz="2800" noProof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ИНФЕКТИВНЕ</a:t>
            </a:r>
            <a:endParaRPr lang="sr-Latn-RS" altLang="en-US" sz="2800" noProof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Latn-R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IV)</a:t>
            </a:r>
            <a:r>
              <a:rPr lang="sr-Cyrl-R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ДЕМЕНЦИЈЕ ИЗАЗВАНЕ МЕТАБОЛИЧКИМ БОЛЕСТИМА</a:t>
            </a:r>
            <a:endParaRPr lang="sr-Cyrl-CS" altLang="en-US" sz="2800" noProof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90000"/>
              </a:lnSpc>
              <a:buClr>
                <a:srgbClr val="9999FF"/>
              </a:buClr>
            </a:pP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016B-ACC0-439C-8DC0-39B86D19231D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9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071264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Latn-RS" altLang="en-US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I) </a:t>
            </a: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НЕУРОДЕГЕНЕРАТИВНЕ ДЕМЕНЦИЈЕ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15312" y="2089584"/>
            <a:ext cx="8229600" cy="4533900"/>
          </a:xfrm>
        </p:spPr>
        <p:txBody>
          <a:bodyPr>
            <a:normAutofit/>
          </a:bodyPr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Примарне</a:t>
            </a:r>
            <a:r>
              <a:rPr lang="sr-Latn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altLang="en-US" sz="2800" kern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R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Latn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Alzeimer-ova </a:t>
            </a: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</a:p>
          <a:p>
            <a:pPr lvl="0" eaLnBrk="1" hangingPunct="1">
              <a:lnSpc>
                <a:spcPct val="80000"/>
              </a:lnSpc>
              <a:buClrTx/>
              <a:buNone/>
            </a:pP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Деменција </a:t>
            </a: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 </a:t>
            </a:r>
            <a:r>
              <a:rPr lang="sr-Latn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Lew</a:t>
            </a:r>
            <a:r>
              <a:rPr lang="en-U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y-</a:t>
            </a:r>
            <a:r>
              <a:rPr lang="sr-Latn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jevim </a:t>
            </a: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телима</a:t>
            </a:r>
            <a:endParaRPr lang="sr-Latn-CS" altLang="en-US" sz="28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80000"/>
              </a:lnSpc>
              <a:buClrTx/>
              <a:buNone/>
            </a:pPr>
            <a:r>
              <a:rPr lang="sr-Latn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Фронтотемпорална </a:t>
            </a: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деменција и 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др. </a:t>
            </a:r>
          </a:p>
          <a:p>
            <a:pPr lvl="0" eaLnBrk="1" hangingPunct="1">
              <a:lnSpc>
                <a:spcPct val="80000"/>
              </a:lnSpc>
              <a:buClrTx/>
              <a:buNone/>
            </a:pPr>
            <a:endParaRPr lang="sr-Cyrl-CS" altLang="en-US" sz="2800" kern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„Деменција </a:t>
            </a: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плус 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синдроми“ </a:t>
            </a: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R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Latn-R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Паркинсонова </a:t>
            </a: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  <a:endParaRPr lang="sr-Latn-CS" altLang="en-US" sz="28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80000"/>
              </a:lnSpc>
              <a:buClrTx/>
              <a:buNone/>
            </a:pPr>
            <a:r>
              <a:rPr lang="sr-Latn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r-Cyrl-R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Прогресивна </a:t>
            </a: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супрануклеарна парализа </a:t>
            </a:r>
          </a:p>
          <a:p>
            <a:pPr lvl="0" eaLnBrk="1" hangingPunct="1">
              <a:lnSpc>
                <a:spcPct val="80000"/>
              </a:lnSpc>
              <a:buClrTx/>
              <a:buNone/>
            </a:pP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alt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Кортикобазиларна </a:t>
            </a: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дегенерација</a:t>
            </a:r>
          </a:p>
          <a:p>
            <a:pPr lvl="0" eaLnBrk="1" hangingPunct="1">
              <a:lnSpc>
                <a:spcPct val="80000"/>
              </a:lnSpc>
              <a:buClrTx/>
              <a:buNone/>
            </a:pP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RS" alt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Huntingtonova </a:t>
            </a: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77A5E-2BE9-4DF5-A434-6EA7FAD49862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955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RS" altLang="en-US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II)</a:t>
            </a:r>
            <a:r>
              <a:rPr lang="sr-Cyrl-RS" altLang="en-US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ВАСКУЛАРНА ДЕМЕНЦИЈА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81200"/>
            <a:ext cx="8229600" cy="4533900"/>
          </a:xfrm>
        </p:spPr>
        <p:txBody>
          <a:bodyPr/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Мултиинфарктне деменције</a:t>
            </a:r>
          </a:p>
          <a:p>
            <a:pPr lvl="0" eaLnBrk="1" hangingPunct="1">
              <a:lnSpc>
                <a:spcPct val="90000"/>
              </a:lnSpc>
              <a:buClr>
                <a:srgbClr val="9999FF"/>
              </a:buClr>
            </a:pPr>
            <a:endParaRPr lang="sr-Cyrl-CS" altLang="en-US" sz="2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endParaRPr lang="sr-Cyrl-CS" altLang="en-US" sz="28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Деменција са субкортикалном исхемијском васкуларном болешћу</a:t>
            </a:r>
            <a:endParaRPr kumimoji="0" lang="en-US" alt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80000"/>
              </a:lnSpc>
              <a:buClrTx/>
              <a:buNone/>
            </a:pPr>
            <a:r>
              <a:rPr lang="sr-Cyrl-CS" altLang="en-US" sz="2800" noProof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2E2E7-A48E-418A-9420-29DD5D3D4724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632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RS" altLang="en-US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III)</a:t>
            </a:r>
            <a:r>
              <a:rPr lang="sr-Cyrl-RS" altLang="en-US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ИНФЕКТИВНЕ ДЕМЕНЦИЈЕ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81200"/>
            <a:ext cx="8229600" cy="4533900"/>
          </a:xfrm>
        </p:spPr>
        <p:txBody>
          <a:bodyPr/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Неуро</a:t>
            </a:r>
            <a:r>
              <a:rPr lang="sr-Cyrl-R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сифилис</a:t>
            </a:r>
            <a:endParaRPr lang="sr-Cyrl-CS" altLang="en-US" sz="28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endParaRPr lang="sr-Cyrl-CS" altLang="en-US" sz="28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АИДС</a:t>
            </a:r>
            <a:r>
              <a:rPr lang="sr-Latn-RS" altLang="en-US" sz="2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sr-Cyrl-CS" altLang="en-US" sz="28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деменција комплекс</a:t>
            </a: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endParaRPr kumimoji="0" lang="sr-Cyrl-CS" altLang="en-US" sz="280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kern="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Ј</a:t>
            </a:r>
            <a:r>
              <a:rPr lang="sr-Latn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akob</a:t>
            </a:r>
            <a:r>
              <a:rPr lang="sr-Cyrl-R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Creutzfeldtova 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болест</a:t>
            </a: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endParaRPr lang="sr-Cyrl-CS" altLang="en-US" sz="2800" kern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Прогресивна </a:t>
            </a:r>
            <a:r>
              <a:rPr lang="sr-Cyrl-CS" altLang="en-US" sz="28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мултифокална 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леукоенцефалопатија</a:t>
            </a:r>
            <a:r>
              <a:rPr lang="sr-Latn-R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(PML)</a:t>
            </a:r>
            <a:endParaRPr lang="sr-Cyrl-CS" altLang="en-US" sz="28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35D2-153C-443E-9974-41FD5CC2E31E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4275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82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RS" altLang="en-US" sz="340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IV)</a:t>
            </a:r>
            <a:r>
              <a:rPr lang="sr-Cyrl-RS" altLang="en-US" sz="340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sr-Cyrl-CS" altLang="en-US" sz="34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ДЕМЕНЦИЈЕ ИЗАЗВАНЕ МЕТАБОЛ</a:t>
            </a:r>
            <a:r>
              <a:rPr lang="sr-Cyrl-RS" altLang="en-US" sz="34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ИЧКИМ</a:t>
            </a:r>
            <a:r>
              <a:rPr lang="sr-Cyrl-CS" altLang="en-US" sz="34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БОЛЕСТИМА</a:t>
            </a:r>
            <a:endParaRPr lang="en-US" altLang="en-US" sz="34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229600" cy="4533900"/>
          </a:xfrm>
        </p:spPr>
        <p:txBody>
          <a:bodyPr/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endParaRPr lang="sr-Cyrl-CS" altLang="en-US" sz="28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Хиповитаминоза </a:t>
            </a: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Б1, Б2</a:t>
            </a: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Фолна</a:t>
            </a:r>
            <a:r>
              <a:rPr kumimoji="0" lang="sr-Cyrl-CS" altLang="en-US" sz="28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киселина</a:t>
            </a: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kern="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штитасте жлезде</a:t>
            </a: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</a:t>
            </a:r>
            <a:r>
              <a:rPr kumimoji="0" lang="sr-Cyrl-CS" altLang="en-US" sz="28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метаболизма калцијума</a:t>
            </a: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kern="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Хепатична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инсуфицијенција</a:t>
            </a: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Бубрежна</a:t>
            </a:r>
            <a:r>
              <a:rPr kumimoji="0" lang="sr-Cyrl-CS" altLang="en-US" sz="28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инсуфицијенција</a:t>
            </a:r>
            <a:endParaRPr kumimoji="0" lang="sr-Cyrl-CS" alt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D013-EC4A-4A04-A3DF-913A33F8BF46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485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Alzeimer-ova</a:t>
            </a: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болест (АБ)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55878" y="1828801"/>
            <a:ext cx="8653170" cy="4778476"/>
          </a:xfrm>
        </p:spPr>
        <p:txBody>
          <a:bodyPr/>
          <a:lstStyle/>
          <a:p>
            <a:pPr marL="114300" lvl="0" indent="0" eaLnBrk="1" hangingPunct="1">
              <a:buClrTx/>
              <a:buNone/>
            </a:pPr>
            <a:r>
              <a:rPr lang="sr-Cyrl-RS" altLang="en-US" sz="2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Клиничко-патолошки </a:t>
            </a:r>
            <a:r>
              <a:rPr lang="sr-Cyrl-RS" altLang="en-US" sz="2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ентитет  који почиње поремећајем памћења</a:t>
            </a:r>
            <a:r>
              <a:rPr lang="sr-Latn-CS" altLang="en-US" sz="2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2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sr-Cyrl-RS" altLang="en-US" sz="2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праћен је развојем прогресивне деменције у следећих неколико година</a:t>
            </a:r>
            <a:endParaRPr lang="sr-Latn-CS" altLang="en-US" sz="26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6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Најчешћи облик (60-80%)</a:t>
            </a: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6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 65</a:t>
            </a:r>
            <a:r>
              <a:rPr lang="sr-Cyrl-CS" altLang="en-US" sz="26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год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altLang="en-US" sz="26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&lt; 1%</a:t>
            </a: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Преко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65.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год.</a:t>
            </a:r>
            <a:r>
              <a:rPr kumimoji="0" lang="sr-Cyrl-CS" altLang="en-US" sz="26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&gt;5%</a:t>
            </a: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600" kern="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Старији</a:t>
            </a:r>
            <a:r>
              <a:rPr lang="sr-Cyrl-CS" altLang="en-US" sz="26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од </a:t>
            </a:r>
            <a:r>
              <a:rPr lang="sr-Cyrl-CS" altLang="en-US" sz="26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85. </a:t>
            </a:r>
            <a:r>
              <a:rPr lang="sr-Cyrl-CS" altLang="en-US" sz="26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год. &gt; 40%</a:t>
            </a: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1DB8-2933-4082-88A8-C7AF0F4C5876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5904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04801" y="1645226"/>
            <a:ext cx="8475518" cy="4984174"/>
          </a:xfrm>
        </p:spPr>
        <p:txBody>
          <a:bodyPr>
            <a:normAutofit/>
          </a:bodyPr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ризика:</a:t>
            </a:r>
          </a:p>
          <a:p>
            <a:pPr marL="0" indent="0">
              <a:buNone/>
            </a:pPr>
            <a:r>
              <a:rPr lang="sr-Cyrl-R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R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фактори </a:t>
            </a:r>
            <a:r>
              <a:rPr lang="sr-Cyrl-R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ризика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 није могуће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утицати: старост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пол и генетски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утицаји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фактори ризика који су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подложни промени</a:t>
            </a:r>
            <a:r>
              <a:rPr lang="sr-Latn-R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васкуларни фактори (ХТА, ДМ, АФ, гојазност, хиперхолестеролемија, хиперинсулинемија)</a:t>
            </a:r>
            <a:endParaRPr lang="sr-Latn-R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депресија</a:t>
            </a:r>
            <a:endParaRPr lang="sr-Latn-R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 главе</a:t>
            </a:r>
            <a:endParaRPr lang="sr-Latn-R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образовања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физичка неактив</a:t>
            </a:r>
            <a:r>
              <a:rPr lang="sr-Cyrl-R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ност</a:t>
            </a:r>
            <a:endParaRPr kumimoji="0" lang="sr-Cyrl-CS" altLang="en-US" sz="2400" i="0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Alzeimer-ova</a:t>
            </a: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болест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684B-9E25-4BFA-8742-9309FE93CD8C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15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60198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altLang="en-US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ДЕМЕНЦИЈа - дефиниција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752600"/>
            <a:ext cx="8001000" cy="444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0000"/>
              </a:lnSpc>
              <a:buClr>
                <a:srgbClr val="FF6600"/>
              </a:buClr>
              <a:buNone/>
            </a:pPr>
            <a:endParaRPr lang="sr-Cyrl-C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 algn="just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Стечени</a:t>
            </a: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перзистентни, прогресивни поремећај </a:t>
            </a: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когнитивних </a:t>
            </a:r>
            <a:r>
              <a:rPr kumimoji="0" lang="sr-Cyrl-R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функција који нису праћени поремећајем стања свести, </a:t>
            </a: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</a:t>
            </a: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ремет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социјални и професионални живот </a:t>
            </a: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болесника, </a:t>
            </a:r>
            <a:r>
              <a:rPr kumimoji="0" lang="sr-Cyrl-R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 карактеришу се поремећајима у најмање 3</a:t>
            </a:r>
            <a:r>
              <a:rPr kumimoji="0" lang="sr-Latn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R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kumimoji="0" lang="sr-Cyrl-R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следећих 5 области менталних активности:</a:t>
            </a:r>
            <a:r>
              <a:rPr kumimoji="0" lang="sr-Latn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sr-Cyrl-R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sr-Cyrl-R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памћења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пстрактног и математичког мишљења</a:t>
            </a:r>
            <a:r>
              <a:rPr kumimoji="0" lang="sr-Latn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sr-Cyrl-R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говора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виднопросторних способности</a:t>
            </a:r>
          </a:p>
          <a:p>
            <a:pPr marL="742950" marR="0" lvl="1" indent="-28575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7030A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арактеристика личности</a:t>
            </a:r>
            <a:endParaRPr kumimoji="0" lang="sr-Latn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1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None/>
              <a:tabLst/>
              <a:defRPr/>
            </a:pPr>
            <a:endParaRPr kumimoji="0" lang="sr-Latn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AA1CC-358D-4418-90C4-14C8373C21E4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14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4400" cy="5029200"/>
          </a:xfrm>
        </p:spPr>
        <p:txBody>
          <a:bodyPr>
            <a:normAutofit lnSpcReduction="10000"/>
          </a:bodyPr>
          <a:lstStyle/>
          <a:p>
            <a:pPr marL="0" lvl="0" indent="0" algn="just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</a:t>
            </a:r>
            <a:r>
              <a:rPr lang="sr-Cyrl-CS" alt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ризика:</a:t>
            </a:r>
          </a:p>
          <a:p>
            <a:pPr marL="114300" lvl="0" indent="0" algn="just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Старост –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најбитнији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 ризика у развоју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деменције</a:t>
            </a:r>
          </a:p>
          <a:p>
            <a:pPr marL="114300" lvl="0" indent="0" algn="just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ru-RU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Пол – </a:t>
            </a:r>
            <a:r>
              <a:rPr lang="ru-RU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предоминација женског пола</a:t>
            </a:r>
          </a:p>
          <a:p>
            <a:pPr marL="114300" lvl="0" indent="0" algn="just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ru-RU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Генетика</a:t>
            </a:r>
            <a:r>
              <a:rPr kumimoji="0" lang="ru-RU" altLang="en-US" sz="2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Latn-CS" altLang="en-US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10-20% </a:t>
            </a:r>
            <a:r>
              <a:rPr lang="sr-Cyrl-CS" altLang="en-US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породичних </a:t>
            </a: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случајева</a:t>
            </a:r>
            <a:r>
              <a:rPr lang="sr-Latn-R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око </a:t>
            </a:r>
            <a:r>
              <a:rPr lang="sr-Cyrl-CS" altLang="en-US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5% се наслеђује моногенски, аутозомно доминантно са </a:t>
            </a: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мутацијама </a:t>
            </a:r>
            <a:r>
              <a:rPr lang="sr-Cyrl-CS" altLang="en-US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хромозомима 1,14 и 21 - ранији почетак</a:t>
            </a:r>
            <a:endParaRPr lang="en-US" altLang="en-US" sz="24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algn="just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Протеини које кодирају гени на хромозомима 1 и 14-ПРЕСЕНИЛИНИ</a:t>
            </a:r>
          </a:p>
          <a:p>
            <a:pPr marL="114300" lvl="0" indent="0" algn="just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Полиморфизам гена који кодира за аполипопротеин Е (АПОЕ) - ризик за појаву болести</a:t>
            </a:r>
          </a:p>
          <a:p>
            <a:pPr marL="114300" lvl="0" indent="0" algn="just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Аполипопротеин </a:t>
            </a:r>
            <a:r>
              <a:rPr lang="sr-Cyrl-CS" altLang="en-US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 (АПОЕ</a:t>
            </a: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– транспорт холестерола у мозгу, 3 алела: Е2, Е3, Е4</a:t>
            </a:r>
          </a:p>
          <a:p>
            <a:pPr marL="114300" lvl="0" indent="0" algn="just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Носиоци апоЕ4 (ген подложности) </a:t>
            </a:r>
            <a:r>
              <a:rPr lang="sr-Cyrl-CS" altLang="en-US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 у већем ризику (2-3 пута хетерозиготи, а 5 пута хомозиготи) да оболе од АБ </a:t>
            </a:r>
          </a:p>
          <a:p>
            <a:pPr lvl="0" algn="just" eaLnBrk="1" hangingPunct="1">
              <a:lnSpc>
                <a:spcPct val="90000"/>
              </a:lnSpc>
              <a:buClr>
                <a:srgbClr val="9999FF"/>
              </a:buClr>
            </a:pPr>
            <a:endParaRPr lang="sr-Cyrl-CS" altLang="en-US" sz="2400" kern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1" hangingPunct="1">
              <a:lnSpc>
                <a:spcPct val="90000"/>
              </a:lnSpc>
              <a:buClr>
                <a:srgbClr val="9999FF"/>
              </a:buClr>
            </a:pPr>
            <a:endParaRPr kumimoji="0" lang="sr-Cyrl-CS" alt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228600"/>
            <a:ext cx="76477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sr-Latn-CS" altLang="en-US" kern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Alzeimer-ova</a:t>
            </a:r>
            <a:r>
              <a:rPr lang="sr-Cyrl-CS" altLang="en-US" kern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болест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291B4-9051-45D9-A9F7-356D866D8AD0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82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50730" y="457200"/>
            <a:ext cx="7647709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патологија и патофизиологија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50731" y="1645226"/>
            <a:ext cx="8129587" cy="4755574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Clr>
                <a:srgbClr val="9999FF"/>
              </a:buClr>
            </a:pPr>
            <a:r>
              <a:rPr kumimoji="0" lang="sr-Cyrl-CS" altLang="en-US" sz="2400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Макроскопски: дифузна атрофија церебралног кортекса са секундарним увећањем</a:t>
            </a:r>
            <a:r>
              <a:rPr kumimoji="0" lang="sr-Cyrl-CS" altLang="en-US" sz="2400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комора</a:t>
            </a:r>
            <a:endParaRPr kumimoji="0" lang="sr-Cyrl-CS" altLang="en-US" sz="2400" i="0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endParaRPr lang="sr-Cyrl-CS" altLang="en-US" sz="2400" kern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838200" y="2667000"/>
            <a:ext cx="3146060" cy="37560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419600" y="2667000"/>
            <a:ext cx="3312941" cy="37762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0080-C852-48E0-8BDB-3B054BAA5C22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145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04801" y="1645226"/>
            <a:ext cx="8475518" cy="4755574"/>
          </a:xfrm>
        </p:spPr>
        <p:txBody>
          <a:bodyPr>
            <a:normAutofit/>
          </a:bodyPr>
          <a:lstStyle/>
          <a:p>
            <a:pPr marL="114300" lvl="0" indent="0" algn="just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400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Микроскопски: губитак неурона у фронталном,</a:t>
            </a:r>
            <a:r>
              <a:rPr kumimoji="0" lang="sr-Cyrl-CS" altLang="en-US" sz="2400" i="0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паријеталном и темпоралном режњу, критичан је губитак синапси на почетку болести</a:t>
            </a:r>
          </a:p>
          <a:p>
            <a:pPr marL="114300" lvl="0" indent="0" algn="just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Неуропатолошки налаз: </a:t>
            </a:r>
          </a:p>
          <a:p>
            <a:pPr marL="0" lvl="0" indent="0" algn="just" eaLnBrk="1" hangingPunct="1">
              <a:lnSpc>
                <a:spcPct val="90000"/>
              </a:lnSpc>
              <a:buClrTx/>
              <a:buNone/>
            </a:pP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kern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Сенилни </a:t>
            </a:r>
            <a:r>
              <a:rPr lang="sr-Cyrl-CS" altLang="en-US" sz="2400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(амилоидни) </a:t>
            </a:r>
            <a:r>
              <a:rPr lang="sr-Cyrl-CS" altLang="en-US" sz="2400" kern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плакови </a:t>
            </a:r>
            <a:r>
              <a:rPr lang="sr-Cyrl-CS" altLang="en-US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у ванћелијском простору мозга са </a:t>
            </a: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структуром </a:t>
            </a:r>
            <a:r>
              <a:rPr lang="sr-Cyrl-CS" altLang="en-US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коју чини центарлно протеинско језгро састављено од </a:t>
            </a: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фибриларног </a:t>
            </a:r>
            <a:r>
              <a:rPr lang="sr-Cyrl-CS" altLang="en-US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протеина - бета амилоидног пептида окружено дистрофичким </a:t>
            </a: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нервним </a:t>
            </a:r>
            <a:r>
              <a:rPr lang="sr-Cyrl-CS" altLang="en-US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завршецијма </a:t>
            </a:r>
            <a:r>
              <a:rPr lang="sr-Cyrl-CS" altLang="en-US" sz="2400" kern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Неурофибриларна клубад </a:t>
            </a: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унутар </a:t>
            </a:r>
            <a:r>
              <a:rPr lang="sr-Cyrl-CS" altLang="en-US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самих неурона, парни хеликални </a:t>
            </a: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филаменти </a:t>
            </a:r>
            <a:r>
              <a:rPr lang="sr-Cyrl-CS" altLang="en-US" sz="2400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хиперфосфорилисаног тау протеина-прво у структурама </a:t>
            </a:r>
            <a:r>
              <a:rPr lang="sr-Cyrl-CS" altLang="en-US" sz="24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хипокампуса</a:t>
            </a:r>
            <a:endParaRPr lang="en-US" altLang="en-US" sz="24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eaLnBrk="1" hangingPunct="1">
              <a:lnSpc>
                <a:spcPct val="90000"/>
              </a:lnSpc>
              <a:buClr>
                <a:srgbClr val="9999FF"/>
              </a:buClr>
              <a:buNone/>
            </a:pPr>
            <a:endParaRPr lang="sr-Cyrl-CS" altLang="en-US" sz="24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50730" y="457200"/>
            <a:ext cx="7647709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патологија и патофизиологија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2BFB2-023C-45B2-9150-A0B18E1FC6F7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129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50731" y="228600"/>
            <a:ext cx="7647709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altLang="en-US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патологија и патофизиологија</a:t>
            </a:r>
            <a:endParaRPr lang="en-US" alt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1676400"/>
            <a:ext cx="8458200" cy="467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Хипокампус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Енторинална кора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Амигдале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Неокортекс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Нуклеус басалис- </a:t>
            </a:r>
            <a:r>
              <a:rPr lang="sr-Latn-R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Meynert</a:t>
            </a:r>
            <a:endParaRPr lang="sr-Cyrl-R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R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Субкоритални региони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endParaRPr lang="sr-Cyrl-R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оремећаји у различитим неуротрансмитерским системима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ацетилхолин, норепинефрин, допамин, серотонин, глутамат</a:t>
            </a:r>
            <a:r>
              <a:rPr lang="sr-Latn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др)</a:t>
            </a:r>
            <a:endParaRPr lang="sr-Cyrl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sr-Cyrl-RS" altLang="en-US" sz="2000" i="0" u="none" strike="noStrike" kern="1200" cap="none" spc="0" normalizeH="0" baseline="0" noProof="0" dirty="0" smtClean="0">
              <a:ln>
                <a:noFill/>
              </a:ln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C1D9-6D4B-44FD-B979-9E5534E42CF3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900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50729" y="228600"/>
            <a:ext cx="7647709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патологија и патофизиологија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2048556"/>
            <a:ext cx="8409039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Смањена активност  холин </a:t>
            </a:r>
            <a:r>
              <a:rPr lang="sr-Cyrl-C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ацетилтрансферазе </a:t>
            </a:r>
            <a:r>
              <a:rPr lang="sr-Cyrl-C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(синтеза ацетилхолина) у кори мозга и хипокампусу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Cyrl-CS" alt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Изумирање</a:t>
            </a:r>
            <a:r>
              <a:rPr kumimoji="0" lang="sr-Cyrl-CS" altLang="en-US" sz="2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холинергичких неурона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Cyrl-CS" altLang="en-US" sz="260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6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Тежина</a:t>
            </a:r>
            <a:r>
              <a:rPr lang="sr-Cyrl-C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когнитивног оштећења корелира са  губитком неурона у </a:t>
            </a:r>
            <a:r>
              <a:rPr lang="sr-Latn-RS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sr-Latn-R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.basalis </a:t>
            </a:r>
            <a:r>
              <a:rPr lang="sr-Latn-R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Meynert</a:t>
            </a:r>
            <a:endParaRPr kumimoji="0" lang="sr-Cyrl-CS" altLang="en-US" sz="2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sr-Cyrl-RS" altLang="en-US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B0BE-CD3C-405C-BB7D-09C5F3868FC9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595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33883" y="3048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линичка слика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676400"/>
            <a:ext cx="8610600" cy="4898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Рани стадијум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 памћења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endParaRPr lang="sr-Cyrl-CS" altLang="en-U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Нарушене активности свакодневног живота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endParaRPr lang="sr-Cyrl-CS" altLang="en-U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Губитак увида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endParaRPr lang="sr-Cyrl-CS" altLang="en-U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Нарушена оријентација у времену и простору, посебно у непознатом окружењу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endParaRPr lang="sr-Cyrl-CS" altLang="en-U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Тешкоће у проналажењу речи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Blip>
                <a:blip r:embed="rId2"/>
              </a:buBlip>
            </a:pPr>
            <a:endParaRPr lang="sr-Cyrl-CS" altLang="en-U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endParaRPr lang="sr-Cyrl-CS" altLang="en-US" sz="2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3DB53-CC30-437C-B55A-541DCAFCFDAA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2971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1828800"/>
            <a:ext cx="8458199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0" lang="sr-Latn-RS" altLang="en-US" sz="2600" i="0" u="none" strike="noStrike" kern="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lang="sr-Cyrl-CS" alt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Средњи стадијум</a:t>
            </a:r>
            <a:endParaRPr kumimoji="0" lang="sr-Cyrl-CS" altLang="en-US" sz="32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Апраксија (тешкоће са коришћењем апарата</a:t>
            </a:r>
            <a:r>
              <a:rPr kumimoji="0" lang="sr-Cyrl-CS" altLang="en-US" sz="26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у домаћинству, припремањем хране, облачењем)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Cyrl-CS" altLang="en-US" sz="2600" i="0" u="none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Нарушене наједноставније операције рачуњања, читања,</a:t>
            </a:r>
            <a:r>
              <a:rPr lang="sr-Latn-R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писања)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endParaRPr lang="sr-Cyrl-CS" altLang="en-U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Агнозија (не препознају пријатеље, објекте)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endParaRPr lang="sr-Cyrl-CS" altLang="en-U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Губитак способности сналажења ван своје куће</a:t>
            </a:r>
            <a:endParaRPr lang="sr-Cyrl-CS" altLang="en-US" sz="2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Cyrl-CS" altLang="en-US" sz="2600" kern="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33883" y="3048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линичка слика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FB762-E7EB-480E-A6A2-19C101D5B7E7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54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676400"/>
            <a:ext cx="8382000" cy="4898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Cyrl-CS" alt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Касни стадијум</a:t>
            </a:r>
            <a:endParaRPr kumimoji="0" lang="sr-Cyrl-CS" altLang="en-US" sz="32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Халуцинације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илузије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Губитак социјалних контаката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Cyrl-CS" altLang="en-U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 спавања и будности, ноћно лутање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Cyrl-CS" altLang="en-U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 везани за кревет, у генерализованом ригору,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мутистични, инконтинентни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Latn-RS" altLang="en-U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Појачани МТР и примитивни феномени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Cyrl-CS" altLang="en-U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Миоклонички трзајеви, ГЕ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sr-Cyrl-CS" altLang="en-US" sz="26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33883" y="3048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линичка слика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5478B-BB72-4173-95E2-D983A526D135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905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1676400"/>
            <a:ext cx="8534400" cy="4974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Cyrl-CS" alt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 памћења код </a:t>
            </a:r>
            <a:r>
              <a:rPr kumimoji="0" lang="sr-Cyrl-CS" altLang="en-US" sz="32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АБ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RS" alt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оремећај памћења је </a:t>
            </a:r>
            <a:r>
              <a:rPr lang="sr-Cyrl-R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неопходан критеријум </a:t>
            </a:r>
            <a:endParaRPr lang="sr-Cyrl-RS" alt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Памћење за скорашње догађаје – највише оштећено </a:t>
            </a:r>
          </a:p>
          <a:p>
            <a:pPr marL="0" lvl="0" indent="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CS" alt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епизодичко памћење</a:t>
            </a:r>
          </a:p>
          <a:p>
            <a:pPr marL="0" lvl="0" indent="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endParaRPr lang="sr-Cyrl-RS" alt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Памћење </a:t>
            </a:r>
            <a:r>
              <a:rPr lang="sr-Cyrl-CS" alt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старије </a:t>
            </a:r>
            <a:r>
              <a:rPr lang="sr-Cyrl-CS" alt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догађаје </a:t>
            </a: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релативно боље очувано у раном и умереном стадијуму болести</a:t>
            </a:r>
          </a:p>
          <a:p>
            <a:pPr marL="0" lvl="0" indent="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endParaRPr lang="sr-Cyrl-CS" altLang="en-US" sz="2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касном стадијуму – оштећено и памћење за старије догађаје и </a:t>
            </a:r>
            <a:r>
              <a:rPr lang="sr-Cyrl-R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оштећење аутобиографског памћења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33883" y="3048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линичка слика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C043-81E3-4599-8B64-01CB3681316D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700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628043"/>
            <a:ext cx="8610600" cy="500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0" lang="sr-Cyrl-CS" altLang="en-US" sz="32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Ппоремећај</a:t>
            </a:r>
            <a:r>
              <a:rPr kumimoji="0" lang="sr-Cyrl-CS" altLang="en-US" sz="32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говора код АБ</a:t>
            </a:r>
            <a:endParaRPr kumimoji="0" lang="sr-Latn-RS" altLang="en-US" sz="32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32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kumimoji="0" lang="sr-Cyrl-CS" altLang="en-US" sz="26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почетку тешкоће у проналажењу речи, смањена флуентност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средњем стадијуму је евидентно отежано проналажење речи при најобичнијој конверзацији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Тешкоће у праћењу комплексније конверзације, разумевање је значајно оштећено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Губитак кохерентног говора и конфузност у вербалној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комуникацији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33883" y="3048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линичка слика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6076-4974-41E7-9F17-C8C8BE6D104D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156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5867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altLang="en-US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ПАМЋЕЊЕ - дефиниција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67267" y="2151351"/>
            <a:ext cx="8229600" cy="45339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alt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CS" alt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Когнитивна функција која омогућава задржавање одређене информације и њено призивање, тј. </a:t>
            </a:r>
            <a:r>
              <a:rPr lang="sr-Cyrl-C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CS" alt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оновно стављање на располагање свести (чини могућим процес учења)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CS" alt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Клинички разликујемо три врсте, нивоа памћења:</a:t>
            </a:r>
            <a:endParaRPr lang="sr-Latn-R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CS" alt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Непосредно упамћивање</a:t>
            </a:r>
            <a:endParaRPr lang="sr-Latn-RS" alt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CS" alt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Краткорочно памећење</a:t>
            </a:r>
            <a:endParaRPr lang="sr-Latn-RS" alt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CS" alt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Дугорочно </a:t>
            </a:r>
            <a:r>
              <a:rPr lang="sr-Cyrl-C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памћење 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sr-Cyrl-CS" alt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Latn-CS" alt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2DF91-C51A-4A1B-B33A-3AFBAEAE3A2F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5732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1752599"/>
            <a:ext cx="8458200" cy="478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Cyrl-CS" alt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Диспраксија код</a:t>
            </a:r>
            <a:r>
              <a:rPr kumimoji="0" lang="sr-Cyrl-CS" altLang="en-US" sz="32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АБ</a:t>
            </a:r>
            <a:endParaRPr kumimoji="0" lang="sr-Latn-RS" altLang="en-US" sz="32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32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Рани</a:t>
            </a:r>
            <a:r>
              <a:rPr kumimoji="0" lang="sr-Cyrl-CS" altLang="en-US" sz="26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стадијум: потешкоће само са веома комплексним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6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задацима</a:t>
            </a: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Средњи стадијум: тешкоће са облачењем, одржавањем личне хигијене</a:t>
            </a:r>
          </a:p>
          <a:p>
            <a:pPr marL="0" lvl="0" indent="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Касни </a:t>
            </a:r>
            <a:r>
              <a:rPr lang="sr-Cyrl-CS" alt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стадијум</a:t>
            </a: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потпуно зависни од друге особе у погледу личне хигијене, узимања хране, облачења</a:t>
            </a: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33883" y="3048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линичка слика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C35D0-F799-487D-9CD8-301F5FED28C5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242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676400"/>
            <a:ext cx="8686799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32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Друге</a:t>
            </a:r>
            <a:r>
              <a:rPr kumimoji="0" lang="sr-Cyrl-CS" altLang="en-US" sz="32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комплексне когнитивне функције код АБ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3200" i="0" u="none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kumimoji="0" lang="sr-Cyrl-CS" altLang="en-US" sz="26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почетку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sr-Cyrl-CS" altLang="en-US" sz="26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топографска оријентација је нарушена само у непознатом окружењу, немогућност вођења финансија, проблеми са вожњом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6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 средњем стадијуму: јављају се тешкоће и у фамилијарном простору, несналажење са новцем, непрепознавање блиских особа, објеката</a:t>
            </a:r>
            <a:endParaRPr kumimoji="0" lang="sr-Latn-RS" altLang="en-US" sz="2600" i="0" u="none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CS" alt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Касни стадијум: не сналазе се просторно у својој </a:t>
            </a: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кући, бесциљно лутају, скоро </a:t>
            </a:r>
            <a:r>
              <a:rPr lang="sr-Cyrl-CS" alt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потпуна зависност од друге особе, не умеју да користе прибор за јело, непрепознавање себе у </a:t>
            </a: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огледалу, несамосталност </a:t>
            </a:r>
            <a:r>
              <a:rPr lang="sr-Cyrl-CS" alt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 базичне дневне </a:t>
            </a: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33883" y="3048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линичка слика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E3A16-693F-413A-87EE-680B5225EADD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191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72354" y="1905000"/>
            <a:ext cx="8190646" cy="4636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lang="sr-Cyrl-CS" altLang="en-US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Психијатријски и бихејвиорални поремећаји</a:t>
            </a:r>
            <a:endParaRPr lang="sr-Cyrl-CS" altLang="en-US" sz="2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Рани стадијум: депресија благог или умереног степена, анксиозност, блага до умерена, параноидност са идејом да им неко краде ствари из куће, да их супружник вара, губитак интереса за забаву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Средњи стадијум: сумануте идеје, агитација, агресивност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Касни стадијум: халуцинације, агитација, агресивност</a:t>
            </a: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sr-Cyrl-RS" altLang="en-US" sz="2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33883" y="3048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линичка слика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EAEC2-0A9D-44C2-938C-F699AED307F7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884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32236" y="304800"/>
            <a:ext cx="7647709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752599"/>
            <a:ext cx="8610600" cy="4789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endParaRPr lang="sr-Latn-RS" altLang="en-US" sz="2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Искључиво </a:t>
            </a:r>
            <a:r>
              <a:rPr lang="sr-Cyrl-CS" alt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клиничка-нема специфичних симптома или знакова</a:t>
            </a:r>
            <a:endParaRPr lang="sr-Latn-CS" altLang="en-US" sz="2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sr-Cyrl-CS" altLang="en-US" sz="2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Нема специфичних лабораторијских, неурофизиолошких </a:t>
            </a:r>
            <a:endParaRPr lang="sr-Cyrl-CS" altLang="en-US" sz="2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sr-Cyrl-CS" altLang="en-US" sz="26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радиолошких </a:t>
            </a:r>
            <a:r>
              <a:rPr lang="sr-Cyrl-CS" altLang="en-US" sz="2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тестова или метода за дијагнизу</a:t>
            </a:r>
            <a:endParaRPr lang="en-US" altLang="en-US" sz="2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FEE58-E796-42DD-97BC-B354436AB858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237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807179" y="304800"/>
            <a:ext cx="4017088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Б-терапија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828800"/>
            <a:ext cx="8534401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sr-Cyrl-CS" alt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Симптоматска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Инхибитори </a:t>
            </a: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холинестеразе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ривастигмин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 донепезил</a:t>
            </a:r>
          </a:p>
          <a:p>
            <a:pPr>
              <a:lnSpc>
                <a:spcPct val="90000"/>
              </a:lnSpc>
              <a:buNone/>
            </a:pP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- галантамин</a:t>
            </a:r>
            <a:endParaRPr lang="sr-Latn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Антагонист </a:t>
            </a: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НМДА </a:t>
            </a: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рецептора  - мемантин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Антидепресиви: циталопрам, есциталопрам, флуоксетин, 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сертралин</a:t>
            </a:r>
            <a:r>
              <a:rPr lang="sr-Latn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нтипсихотици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повремено и привремено након свих 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нефармаколошких процедура: оланзапим, кветиапин, рисперидон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Анксиолитици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Антиконвулзиви</a:t>
            </a:r>
            <a:endParaRPr lang="sr-Latn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alt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D000-D8E9-45D5-BBDC-159D08BC7E64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4120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57992"/>
            <a:ext cx="4017088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ДОНЕПЕЗИЛ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752600"/>
            <a:ext cx="8656555" cy="4813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90000"/>
              </a:lnSpc>
              <a:buNone/>
              <a:defRPr/>
            </a:pPr>
            <a:endParaRPr lang="sr-Latn-CS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Симптоматско </a:t>
            </a: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лечење благе до умерено тешке </a:t>
            </a: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деменције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Blip>
                <a:blip r:embed="rId2"/>
              </a:buBlip>
              <a:defRPr/>
            </a:pPr>
            <a:endParaRPr lang="sr-Cyrl-R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Некомпетитивни,</a:t>
            </a:r>
            <a:r>
              <a:rPr lang="en-U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реверзибилни инхибитор </a:t>
            </a:r>
            <a:r>
              <a:rPr lang="sr-Latn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AchE</a:t>
            </a:r>
            <a:endParaRPr lang="sr-Cyrl-R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endParaRPr lang="sr-Cyrl-R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 је селективан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endParaRPr lang="sr-Cyrl-R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Метаболише се у јетри преко цитохрома </a:t>
            </a:r>
            <a:r>
              <a:rPr lang="sr-Latn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450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endParaRPr lang="sr-Cyrl-R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Дугачак полуживот елиминације (око 70 сати) што омогућава дозирање 1 х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дневно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endParaRPr lang="sr-Cyrl-R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DCE68-7065-4749-8B34-A72DBFFEDA3B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522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304800"/>
            <a:ext cx="4017088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РИВАСТИГМИН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828800"/>
            <a:ext cx="8656555" cy="4821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altLang="en-US" sz="28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sr-Latn-CS" altLang="en-US" sz="2800" i="0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Симптоматско лечење благе до умерено тешке деменције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Cyrl-C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Споро реверзибилни инхибитор </a:t>
            </a:r>
            <a:r>
              <a:rPr lang="sr-Latn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AchE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sr-Latn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BuchE (k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оја представља око </a:t>
            </a:r>
            <a:r>
              <a:rPr lang="sr-Latn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10%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укупних</a:t>
            </a:r>
            <a:r>
              <a:rPr lang="sr-Latn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холинестераза у нормалном људском мозгу) и углавном је везана за глијалне ћелије</a:t>
            </a:r>
            <a:r>
              <a:rPr lang="sr-Latn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Низак афинитет за протеине плазме, не метаболише се преко цитохрома </a:t>
            </a:r>
            <a:r>
              <a:rPr lang="sr-Latn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450</a:t>
            </a: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Његова краткотрајна елиминација одређује дозирање 2х на дан</a:t>
            </a:r>
            <a:endParaRPr kumimoji="0" lang="sr-Cyrl-RS" altLang="en-US" sz="2400" i="0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Трансдермални фластер</a:t>
            </a:r>
            <a:endParaRPr kumimoji="0" lang="en-US" altLang="en-US" sz="2400" i="0" strike="noStrike" kern="1200" cap="none" spc="0" normalizeH="0" baseline="0" noProof="0" dirty="0">
              <a:ln>
                <a:noFill/>
              </a:ln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602C-3F9A-4D60-96D7-FADD4E795F98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3491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4017088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ГАЛАНТАМИН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676400"/>
            <a:ext cx="8656555" cy="5050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altLang="en-US" sz="28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kumimoji="0" lang="sr-Cyrl-CS" altLang="en-US" sz="2800" i="0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None/>
              <a:defRPr/>
            </a:pPr>
            <a:endParaRPr lang="sr-Latn-CS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None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Симптоматско </a:t>
            </a: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лечење благе до умерено тешке деменције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r-Latn-CS" altLang="en-US" sz="2800" i="0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RS" altLang="en-US" sz="28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Селективни реверзибилни инхибитор</a:t>
            </a: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AchE </a:t>
            </a:r>
            <a:endParaRPr lang="sr-Cyrl-RS" alt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Cyrl-RS" alt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Метаболише се преко цитохрома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450 у јетри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sr-Cyrl-R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Елиминација износи око 5 сати – дозира се 2х дневно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sr-Cyrl-R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Cyrl-R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sr-Latn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altLang="en-US" sz="260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34A4-FBF9-4296-B2F6-7C2319058D21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563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228600"/>
            <a:ext cx="4017088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R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МЕМАНТИН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87447" y="1828800"/>
            <a:ext cx="8351754" cy="4588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altLang="en-US" sz="28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sr-Latn-CS" altLang="en-US" sz="2800" i="0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Симптоматско лечење </a:t>
            </a: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умерено тешке</a:t>
            </a:r>
            <a:r>
              <a:rPr kumimoji="0" lang="sr-Cyrl-CS" altLang="en-US" sz="24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до тешке деменције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sr-Cyrl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Некомпетитивни </a:t>
            </a:r>
            <a:r>
              <a:rPr kumimoji="0" lang="sr-Cyrl-CS" altLang="en-US" sz="24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антагонист</a:t>
            </a:r>
            <a:r>
              <a:rPr kumimoji="0" lang="sr-Cyrl-CS" altLang="en-US" sz="240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NMDA 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рецептора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sr-Cyrl-R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Блокира ефекте патолошки повишених нивоа глутамата који могу </a:t>
            </a:r>
            <a:r>
              <a:rPr lang="sr-Cyrl-R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доведу до неуроналне дисфункције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sr-Cyrl-R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Очувана физиолошка активација преко рецептора важних за учење и памћење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en-GB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4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sr-Cyrl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en-US" altLang="en-US" sz="2400" i="0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AB388-FAE5-4987-BDA2-BC26DE1591D4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899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648972"/>
            <a:ext cx="8827227" cy="505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Почетак после 60. године живота</a:t>
            </a:r>
          </a:p>
          <a:p>
            <a:pPr marL="0" lvl="0" indent="0" algn="just">
              <a:lnSpc>
                <a:spcPct val="90000"/>
              </a:lnSpc>
              <a:buClr>
                <a:srgbClr val="9999FF"/>
              </a:buClr>
              <a:buNone/>
            </a:pPr>
            <a:r>
              <a:rPr lang="sr-Latn-CS" alt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Lewyjeva </a:t>
            </a:r>
            <a:r>
              <a:rPr lang="sr-Latn-CS" alt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tela – </a:t>
            </a:r>
            <a:r>
              <a:rPr lang="sr-Cyrl-CS" alt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инклузије у неуронима коре и </a:t>
            </a:r>
            <a:r>
              <a:rPr lang="sr-Cyrl-CS" alt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субкортекса које настају услед поремећаја разградње </a:t>
            </a:r>
            <a:r>
              <a:rPr lang="el-GR" alt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sr-Cyrl-CS" alt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синуклеина</a:t>
            </a:r>
          </a:p>
          <a:p>
            <a:pPr marL="0" lvl="0" indent="0" algn="just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Предилекциона места: префронтални, темпорални, цингуларни, инсуларни кортекс, амигдале, лимбички кортекс, једра можданог стабла, хипоталамус</a:t>
            </a:r>
          </a:p>
          <a:p>
            <a:pPr marL="0" lvl="0" indent="0" algn="just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трансмитер: ацетилхолина, допамина</a:t>
            </a:r>
          </a:p>
          <a:p>
            <a:pPr marL="0" lvl="0" indent="0" algn="just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Клинички: </a:t>
            </a:r>
            <a:r>
              <a:rPr lang="sr-Cyrl-CS" altLang="en-US" sz="2800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прогресивна деменција + паркинсонизам + неуропсихијатријски симптоми</a:t>
            </a:r>
            <a:endParaRPr lang="sr-Cyrl-CS" alt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813590" y="381000"/>
            <a:ext cx="7827917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Деменција са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Lewy</a:t>
            </a:r>
            <a:r>
              <a:rPr lang="en-U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jevim</a:t>
            </a: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телима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5EFA5-E629-4FC6-BBD7-C6DCBE85BC45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0742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81000"/>
            <a:ext cx="7086601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altLang="en-US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НЕПОСРЕДНО УПАМЋИВАЊЕ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67267" y="2151351"/>
            <a:ext cx="8229600" cy="4533900"/>
          </a:xfrm>
        </p:spPr>
        <p:txBody>
          <a:bodyPr>
            <a:normAutofit/>
          </a:bodyPr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Радна меморија</a:t>
            </a:r>
          </a:p>
          <a:p>
            <a:pPr marL="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endParaRPr lang="sr-Cyrl-CS" altLang="en-US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оличина информација које појединац може да задржи у свести без активног напора упамћивање </a:t>
            </a:r>
            <a:r>
              <a:rPr kumimoji="0" lang="sr-Latn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(7 </a:t>
            </a: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бројева</a:t>
            </a:r>
            <a:r>
              <a:rPr kumimoji="0" lang="sr-Latn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sr-Cyrl-RS" alt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1" hangingPunct="1">
              <a:lnSpc>
                <a:spcPct val="90000"/>
              </a:lnSpc>
              <a:buClr>
                <a:srgbClr val="9999FF"/>
              </a:buClr>
            </a:pPr>
            <a:endParaRPr lang="sr-Cyrl-RS" altLang="en-US" sz="28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R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окалне лезије горњих делова фронталне коре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E3FCD-CED4-4FAD-9139-008BA11AE7D2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482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7781" y="2057400"/>
            <a:ext cx="844762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Апати</a:t>
            </a:r>
            <a:r>
              <a:rPr kumimoji="0" lang="sr-Cyrl-RS" altLang="en-US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ја</a:t>
            </a:r>
            <a:endParaRPr kumimoji="0" lang="sr-Latn-RS" altLang="en-US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Тешкоће у разумевању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сложених </a:t>
            </a: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налога, решавању проблема, усмеравању пажње</a:t>
            </a:r>
          </a:p>
          <a:p>
            <a:pPr marL="0" lvl="0" indent="0" algn="just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Просторна дезор</a:t>
            </a:r>
            <a:r>
              <a:rPr lang="sr-Cyrl-R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јентација</a:t>
            </a:r>
          </a:p>
          <a:p>
            <a:pPr marL="0" lvl="0" indent="0" algn="just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Лажно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препознавање </a:t>
            </a: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</a:p>
          <a:p>
            <a:pPr marL="0" lvl="0" indent="0" algn="just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Вербални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блок-губитак мисаоног тока</a:t>
            </a:r>
            <a:endParaRPr lang="sr-Latn-C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77632" y="381000"/>
            <a:ext cx="7827917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Деменција са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Lewy</a:t>
            </a:r>
            <a:r>
              <a:rPr lang="en-U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jevim</a:t>
            </a: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телима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14B88-FAB1-4E00-B18E-ADD0773FCF4B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37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655082"/>
            <a:ext cx="8656555" cy="4974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Cyrl-CS" altLang="en-US" sz="2800" dirty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sr-Cyrl-CS" altLang="en-US" sz="28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луктуација </a:t>
            </a:r>
            <a:r>
              <a:rPr lang="sr-Cyrl-CS" altLang="en-US" sz="28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тегоба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–периоде луцидности смењују периоди конфузности </a:t>
            </a:r>
            <a:endParaRPr lang="sr-Cyrl-C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Ране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застрашујуће </a:t>
            </a:r>
            <a:r>
              <a:rPr lang="sr-Cyrl-CS" altLang="en-US" sz="2800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видне халуцинације </a:t>
            </a:r>
            <a:endParaRPr lang="sr-Cyrl-CS" altLang="en-US" sz="28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800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Знакови паркинсонизма </a:t>
            </a: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изражена ригидност, брадикинезија, паркинсони ход, тремор редак, симетрична дистрибуција, симптоми паркинсонизма слабије одговарају на терапију леводопом 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80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>
              <a:ln>
                <a:noFill/>
              </a:ln>
              <a:solidFill>
                <a:srgbClr val="B8B8FF">
                  <a:lumMod val="10000"/>
                </a:srgb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7827917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Деменција са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Lewy</a:t>
            </a:r>
            <a:r>
              <a:rPr lang="en-U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jevim</a:t>
            </a: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телима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BCCB1-32C1-41C6-8FDD-B1060A29A54B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01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7827917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Деменција са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Lewy</a:t>
            </a:r>
            <a:r>
              <a:rPr lang="en-U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jevim</a:t>
            </a: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телима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655082"/>
            <a:ext cx="8686801" cy="4898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 АНС – ортостатска хипотензија, уринарна инконтиненција,</a:t>
            </a:r>
            <a:r>
              <a:rPr kumimoji="0" lang="sr-Latn-RS" altLang="en-US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чести падови</a:t>
            </a:r>
            <a:endParaRPr kumimoji="0" lang="sr-Cyrl-CS" altLang="en-US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 у РЕМ спавању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 је КЛИНИЧКА – когнитивни, бихејвиорални поремећај и паркинсонизам морају да се испоље унутар годину дана</a:t>
            </a:r>
            <a:endParaRPr kumimoji="0" lang="sr-Cyrl-CS" alt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 </a:t>
            </a:r>
            <a:r>
              <a:rPr kumimoji="0" lang="sr-Cyrl-CS" altLang="en-US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 инхибитори холинестеразе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altLang="en-US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kumimoji="0" lang="sr-Cyrl-CS" altLang="en-US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атипични </a:t>
            </a:r>
            <a:r>
              <a:rPr kumimoji="0" lang="sr-Cyrl-CS" altLang="en-US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антипсихотици</a:t>
            </a:r>
            <a:endParaRPr kumimoji="0" lang="en-US" alt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E8760-7DFF-4AB6-AD1C-DD08C3C9BD59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2777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46167" y="304800"/>
            <a:ext cx="8416833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altLang="en-US" sz="42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ФРОНТОТЕМПОРАЛНА ДЕМЕНЦИЈА-ФТД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9069" y="1619999"/>
            <a:ext cx="8656555" cy="500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endParaRPr lang="sr-Cyrl-C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учесталости  трећа дегенеративна деменција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Latn-R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авља се раније од осталих врста, пре 65. године живота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више од ½ случајева је фамилијарна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20% болесника има мутацију тау-протеинског гена на хромозому 17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Настаје дегенерацијом фронталног и темпоралног режња (</a:t>
            </a: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атрофија, глиоза, губитак неурона, балонирани неурони са цитоплазматским инклузијама које настају услед таложења тау протеина)</a:t>
            </a:r>
            <a:endParaRPr lang="sr-Cyrl-C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80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8EDA-56EB-4E97-8C25-51EB6717D4D6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0346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5698" y="381000"/>
            <a:ext cx="8719457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altLang="en-US" sz="42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ФТД-клинички фенотипови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655082"/>
            <a:ext cx="8656555" cy="4974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Cyrl-CS" altLang="en-US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Бихејвиорална ФТД – доминантан поремећај понашања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Примарна прогресивна афазија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Семантичка деменција</a:t>
            </a:r>
            <a:endParaRPr kumimoji="0" lang="sr-Cyrl-CS" alt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8E6AF-2B18-4BBA-ABD1-558CAFFB7F96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379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5698" y="381000"/>
            <a:ext cx="8719457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altLang="en-US" sz="42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БИХЕЈВИОРАЛНА ФТД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655082"/>
            <a:ext cx="8656555" cy="5202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 ПОНАШАЊА И ЛИЧНОСТИ – доминирају над поремећајем</a:t>
            </a:r>
            <a:r>
              <a:rPr kumimoji="0" lang="sr-Cyrl-C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памћења у раној фази болести</a:t>
            </a:r>
            <a:endParaRPr kumimoji="0" lang="sr-Cyrl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Апатија, емоционална заравњеност</a:t>
            </a:r>
            <a:endParaRPr kumimoji="0" lang="sr-Cyrl-CS" alt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Инертност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Дезинхибиција 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Стереотипно понашање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Абулија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Поремећаји говора: ехолалија, вербална стереотипија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Социјално повлачење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Смањена брига о изгледу и личној хигијени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Рани губитак увида у сопствено понашање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Знаци оштећења Ф режња: поремећај пажње, персеверације,</a:t>
            </a:r>
            <a:r>
              <a:rPr kumimoji="0" lang="sr-Cyrl-C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егзекутивна дисфункција</a:t>
            </a:r>
            <a:endParaRPr kumimoji="0" lang="sr-Cyrl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C40A3-F87D-46C7-B985-8C05EAD0E158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072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719457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altLang="en-US" sz="42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БИХЕЈВИОРАЛНА ФТД - дијагноза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735392"/>
            <a:ext cx="8656555" cy="5000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</a:t>
            </a:r>
            <a:endParaRPr kumimoji="0" lang="sr-Cyrl-CS" altLang="en-US" sz="240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sr-Cyrl-C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МР – фронтотемпорална атрофија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sr-Cyrl-CS" altLang="en-US" sz="24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ПЕТ, СПЕКТ  - смањена циркулација и метаболизам у Ф и Т регијама</a:t>
            </a:r>
            <a:endParaRPr kumimoji="0" lang="sr-Cyrl-CS" altLang="en-US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01D3E-09E9-475A-B106-F792B480ACBE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8471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719457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altLang="en-US" sz="42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ПРИМАРНА ПРОГРЕСИВНА АФАЗИЈА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1600200"/>
            <a:ext cx="8656555" cy="512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ФТД са доминантним говорним поремећајем</a:t>
            </a:r>
            <a:endParaRPr kumimoji="0" lang="sr-Cyrl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 ФРОНТАЛНА (антериорна) – нефлуентна афазија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- ТЕМПОРАЛНА (задња) – флуентна афазија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Осиромашење говора, номинална афазија, литерарна</a:t>
            </a:r>
            <a:r>
              <a:rPr kumimoji="0" lang="sr-Latn-R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парафразија, касније мутизам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 егзекутивних ф-ја,</a:t>
            </a:r>
            <a:r>
              <a:rPr kumimoji="0" lang="sr-Cyrl-C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понашања, личности</a:t>
            </a:r>
            <a:endParaRPr kumimoji="0" lang="sr-Cyrl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Дг: ако је говорни поремећај једини симптом који показује прогресивно погоршање у барем 2 године, НП</a:t>
            </a:r>
            <a:r>
              <a:rPr kumimoji="0" lang="sr-Cyrl-C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тестови – оштећење вербалне флуентности,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МР- атрофија предње леве Силвијеве регије (центар за моторну експресију говора)</a:t>
            </a:r>
            <a:endParaRPr kumimoji="0" lang="sr-Cyrl-CS" altLang="en-US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118BE-1267-4B82-8291-26C9C0F7F555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761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898" y="435077"/>
            <a:ext cx="8719457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altLang="en-US" sz="42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СЕМАНТИЧКА ДЕМЕНЦИЈА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1600200"/>
            <a:ext cx="865655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 почетку</a:t>
            </a:r>
            <a:r>
              <a:rPr kumimoji="0" lang="sr-Cyrl-C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поремећај ДУГОРОЧНОГ ПАМЋЕЊА (обрнуто од АБ)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 са промалажењем речи, аномија, тешкоће у препознавању објеката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Временом поремећај понашања и когнитивна дисфункција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НП тестирање – дефицит у именовању слика и разумевању појединих речи, смањена вербална флуентност у одређеној семантичкој категорији (нпр. Набрајање животиња одређене врсте)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МР, ПЕТ, СПЕКТ – атрофија, хипоперфузија и хипометаболизам ФТ региј</a:t>
            </a:r>
            <a:r>
              <a:rPr lang="sr-Latn-R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0" lang="sr-Cyrl-CS" alt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BE58D-D4C5-4F22-B392-6AC24C484228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113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44910"/>
            <a:ext cx="8719457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altLang="en-US" sz="42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ВАСКУЛАРНА ДЕМЕНЦИЈА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600200"/>
            <a:ext cx="8656555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Пост-апоплектиформна деменција (након можданог удара)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sr-Cyrl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аскуларне деменције</a:t>
            </a:r>
            <a:r>
              <a:rPr lang="sr-Latn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мулти-инфарктне (кортикалне) </a:t>
            </a:r>
          </a:p>
          <a:p>
            <a:pPr lvl="0">
              <a:lnSpc>
                <a:spcPct val="80000"/>
              </a:lnSpc>
              <a:buNone/>
            </a:pPr>
            <a:r>
              <a:rPr lang="sr-Cyrl-C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sr-Cyrl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sr-Latn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субкортикалне исхемичке </a:t>
            </a:r>
            <a:r>
              <a:rPr lang="sr-Cyrl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васкуларне</a:t>
            </a:r>
            <a:endParaRPr lang="sr-Cyrl-CS" alt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buNone/>
            </a:pPr>
            <a:r>
              <a:rPr lang="sr-Cyrl-C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sr-Cyrl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- </a:t>
            </a:r>
            <a:r>
              <a:rPr lang="sr-Latn-C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Binswanger</a:t>
            </a:r>
            <a:r>
              <a:rPr lang="sr-Cyrl-R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-ова болест</a:t>
            </a:r>
            <a:endParaRPr lang="sr-Cyrl-RS" alt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buNone/>
            </a:pPr>
            <a:r>
              <a:rPr lang="sr-Cyrl-R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sr-Cyrl-R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-</a:t>
            </a:r>
            <a:r>
              <a:rPr lang="sr-Latn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 лакунарис </a:t>
            </a:r>
          </a:p>
          <a:p>
            <a:pPr lvl="0">
              <a:lnSpc>
                <a:spcPct val="80000"/>
              </a:lnSpc>
              <a:buNone/>
            </a:pPr>
            <a:r>
              <a:rPr lang="sr-Cyrl-C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sr-Latn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деменција изазвана </a:t>
            </a:r>
            <a:r>
              <a:rPr lang="sr-Cyrl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стратешки</a:t>
            </a:r>
            <a:r>
              <a:rPr lang="sr-Latn-R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r>
              <a:rPr lang="sr-Cyrl-R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</a:t>
            </a:r>
            <a:endParaRPr lang="sr-Cyrl-CS" alt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buNone/>
            </a:pPr>
            <a:r>
              <a:rPr lang="sr-Cyrl-R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sr-Latn-C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C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хипоперфузиона деменција</a:t>
            </a:r>
            <a:endParaRPr lang="sr-Latn-CS" alt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buNone/>
            </a:pPr>
            <a:r>
              <a:rPr lang="sr-Latn-CS" altLang="en-US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sr-Cyrl-RS" altLang="en-US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endParaRPr lang="sr-Latn-CS" alt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Мешовита деменција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endParaRPr lang="sr-Cyrl-C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Васкуларни благи когнитивни пад</a:t>
            </a:r>
            <a:endParaRPr lang="sr-Cyrl-CS" alt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buNone/>
            </a:pPr>
            <a:endParaRPr lang="sr-Cyrl-CS" alt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buNone/>
            </a:pPr>
            <a:endParaRPr lang="en-US" altLang="en-US" sz="2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C064C-E58B-43B2-A621-FD55019295D3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369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086601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RS" altLang="en-US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КРАТКОРОЧНО ПАМЋЕЊЕ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67267" y="2151351"/>
            <a:ext cx="8229600" cy="4533900"/>
          </a:xfrm>
        </p:spPr>
        <p:txBody>
          <a:bodyPr>
            <a:normAutofit/>
          </a:bodyPr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адржавање и могућност присећања специфичних информација након периода од неколико минута до неколико сати (3 речи након 5 минута)</a:t>
            </a:r>
          </a:p>
          <a:p>
            <a:pPr lvl="0" eaLnBrk="1" hangingPunct="1">
              <a:lnSpc>
                <a:spcPct val="90000"/>
              </a:lnSpc>
              <a:buClr>
                <a:srgbClr val="9999FF"/>
              </a:buClr>
            </a:pPr>
            <a:endParaRPr lang="sr-Cyrl-CS" altLang="en-US" sz="28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Медијални темпорални режањ (хипокампус)</a:t>
            </a:r>
            <a:endParaRPr lang="en-US" altLang="en-US" sz="28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Latn-CS" alt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1DBFD-14F4-45D7-98CA-78A1A3055843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70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87447" y="1752600"/>
            <a:ext cx="8427954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Мулти-инфарктна</a:t>
            </a:r>
            <a:r>
              <a:rPr kumimoji="0" lang="sr-Cyrl-CS" altLang="en-US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 деменција – када се оштети одеђена количина ткива мозга изнад које се манифестује когнитивно осиромашење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Анамнестички – подаци о вишеструким неуролошким дефицитима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Степенаста прогресија</a:t>
            </a:r>
            <a:endParaRPr lang="sr-Cyrl-CS" altLang="en-US" sz="2400" kern="0" baseline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Фокални неуролошки дефицит: хемипареза, хемисензорни синдром, афазија, хемианопсија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КТ, МР – мултипли инфаркти</a:t>
            </a:r>
            <a:endParaRPr kumimoji="0" lang="sr-Cyrl-CS" alt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alt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      </a:t>
            </a:r>
            <a:r>
              <a:rPr kumimoji="0" lang="sr-Cyrl-CS" alt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                                          </a:t>
            </a:r>
            <a:endParaRPr kumimoji="0" lang="sr-Cyrl-CS" altLang="en-US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44910"/>
            <a:ext cx="8719457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altLang="en-US" sz="42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ВАСКУЛАРНА ДЕМЕНЦИЈА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D93B-AA8E-4EFE-AEFC-B9FE0A45E22C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331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905000"/>
            <a:ext cx="865655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400" kern="0" noProof="0" dirty="0" smtClean="0">
                <a:latin typeface="Times" panose="02020603050405020304" pitchFamily="18" charset="0"/>
                <a:cs typeface="Times" panose="02020603050405020304" pitchFamily="18" charset="0"/>
              </a:rPr>
              <a:t>Субкортикална </a:t>
            </a: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деменција – статус</a:t>
            </a:r>
            <a:r>
              <a:rPr kumimoji="0" lang="sr-Cyrl-CS" altLang="en-US" sz="24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 лакунарис, лезије беле масе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Хронична исхемија услед оклузивне болести малих, пенетрантних артерија и артериола (болест малих крвних судова)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Деменција почиње подмукло и има спору прогресију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Поремећај хода (ситним корацима), екстрапирамидни знаци, депресија, емоционална инконтиненција, поремећај пажње</a:t>
            </a:r>
            <a:r>
              <a:rPr lang="sr-Cyrl-CS" altLang="en-U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, благи поремећај памћења, касније уринарна инконтиненција и дизартрија</a:t>
            </a: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                                              </a:t>
            </a:r>
            <a:endParaRPr kumimoji="0" lang="sr-Cyrl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r-Cyrl-CS" altLang="en-US" sz="2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44910"/>
            <a:ext cx="8719457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altLang="en-US" sz="42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ВАСКУЛАРНА ДЕМЕНЦИЈА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4D9F6-8BF6-4E5F-8E63-EB9790C519AA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2652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1600200"/>
            <a:ext cx="8656555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Latn-RS" altLang="en-US" sz="24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Терапија: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Превенција нових васкуларних догађаја (антиагрегациона и АК терапија)</a:t>
            </a:r>
            <a:endParaRPr kumimoji="0" lang="sr-Latn-RS" altLang="en-US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sr-Cyrl-CS" alt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Лечење</a:t>
            </a:r>
            <a:r>
              <a:rPr kumimoji="0" lang="sr-Cyrl-CS" altLang="en-US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 фактора ризика за цереброваскуларну болест (ХТА, болести срца, ДМ, хиперлипидемија)</a:t>
            </a:r>
            <a:endParaRPr kumimoji="0" lang="sr-Cyrl-CS" altLang="en-US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lang="sr-Cyrl-CS" altLang="en-U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Инхибитори холинестеразе и антагониста глутамата</a:t>
            </a:r>
            <a:endParaRPr kumimoji="0" lang="sr-Cyrl-CS" alt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44910"/>
            <a:ext cx="8719457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altLang="en-US" sz="42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ВАСКУЛАРНА ДЕМЕНЦИЈА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920D4-234D-420D-8CA3-7C7F52B19CA3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754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8719457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altLang="en-US" sz="4200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ИНФЕКТИВНЕ ДЕМЕНЦИЈЕ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161254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endParaRPr lang="sr-Cyrl-CS" altLang="en-US" sz="2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latin typeface="Times" panose="02020603050405020304" pitchFamily="18" charset="0"/>
                <a:cs typeface="Times" panose="02020603050405020304" pitchFamily="18" charset="0"/>
              </a:rPr>
              <a:t>Неуролуес</a:t>
            </a:r>
            <a:endParaRPr lang="sr-Cyrl-CS" altLang="en-US" sz="2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endParaRPr lang="sr-Cyrl-CS" altLang="en-US" sz="2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kern="0" dirty="0">
                <a:latin typeface="Times" panose="02020603050405020304" pitchFamily="18" charset="0"/>
                <a:cs typeface="Times" panose="02020603050405020304" pitchFamily="18" charset="0"/>
              </a:rPr>
              <a:t>АИДС деменција комплекс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endParaRPr lang="sr-Cyrl-CS" altLang="en-US" sz="28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kern="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Ј</a:t>
            </a:r>
            <a:r>
              <a:rPr lang="sr-Latn-CS" altLang="en-US" sz="2800" kern="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akob Creutzfeldtova </a:t>
            </a:r>
            <a:r>
              <a:rPr lang="sr-Cyrl-CS" altLang="en-US" sz="2800" kern="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болест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endParaRPr lang="sr-Cyrl-CS" altLang="en-US" sz="28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kern="0" dirty="0">
                <a:latin typeface="Times" panose="02020603050405020304" pitchFamily="18" charset="0"/>
                <a:cs typeface="Times" panose="02020603050405020304" pitchFamily="18" charset="0"/>
              </a:rPr>
              <a:t>Прогресивна мултифокална леукоенцефалопатија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2004-B73E-4261-AD5F-5C03AE5E53C2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8537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565" y="344691"/>
            <a:ext cx="8719457" cy="1143000"/>
          </a:xfrm>
        </p:spPr>
        <p:txBody>
          <a:bodyPr>
            <a:normAutofit fontScale="90000"/>
          </a:bodyPr>
          <a:lstStyle/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Ј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akob Creutzfeldtova </a:t>
            </a: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болест</a:t>
            </a:r>
            <a:r>
              <a:rPr lang="sr-Cyrl-CS" altLang="en-US" sz="2800" kern="0" dirty="0">
                <a:solidFill>
                  <a:srgbClr val="FFFFFF"/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/>
            </a:r>
            <a:br>
              <a:rPr lang="sr-Cyrl-CS" altLang="en-US" sz="2800" kern="0" dirty="0">
                <a:solidFill>
                  <a:srgbClr val="FFFFFF"/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</a:b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600200"/>
            <a:ext cx="865655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Прионска болест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dirty="0" smtClean="0">
                <a:latin typeface="Times" panose="02020603050405020304" pitchFamily="18" charset="0"/>
                <a:cs typeface="Times" panose="02020603050405020304" pitchFamily="18" charset="0"/>
              </a:rPr>
              <a:t>Спонгиформна енцефалопатија</a:t>
            </a:r>
            <a:endParaRPr kumimoji="0" lang="sr-Cyrl-CS" altLang="en-US" sz="2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Преносиви патоген -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 протеинска, инфективна партикула – прион</a:t>
            </a:r>
            <a:r>
              <a:rPr kumimoji="0" lang="sr-Latn-R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Прион</a:t>
            </a:r>
            <a:r>
              <a:rPr lang="sr-Cyrl-CS" sz="26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протеин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модификован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облик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нормалног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можданог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протеина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–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главна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компонента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инфективног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агенса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Ген на хромозому 20 кодира за прионски протеин (</a:t>
            </a:r>
            <a:r>
              <a:rPr lang="sr-Latn-RS" altLang="en-U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PrP)</a:t>
            </a: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RS" altLang="en-U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Клинички – брзо прогресивна деменција</a:t>
            </a:r>
            <a:endParaRPr kumimoji="0" lang="sr-Cyrl-CS" altLang="en-US" sz="2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820AB-8FA8-425A-B7CF-63B42D29095A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377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1905000"/>
            <a:ext cx="8656555" cy="4576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Конверзија нормалног целуларног прионског</a:t>
            </a:r>
            <a:r>
              <a:rPr kumimoji="0" lang="sr-Cyrl-C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 протеина (</a:t>
            </a:r>
            <a:r>
              <a:rPr kumimoji="0" lang="sr-Latn-R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PrPc) </a:t>
            </a:r>
            <a:r>
              <a:rPr kumimoji="0" lang="sr-Cyrl-R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у абнормалну изоформу  </a:t>
            </a:r>
            <a:r>
              <a:rPr kumimoji="0" lang="sr-Latn-RS" altLang="en-US" sz="2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PrPSc</a:t>
            </a:r>
            <a:endParaRPr kumimoji="0" lang="sr-Cyrl-C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 algn="just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kumimoji="0" lang="sr-Latn-R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M</a:t>
            </a:r>
            <a:r>
              <a:rPr kumimoji="0" lang="sr-Cyrl-R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ења се просторна конфигурација и </a:t>
            </a:r>
            <a:r>
              <a:rPr lang="sr-Latn-RS" alt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PrPSc</a:t>
            </a:r>
            <a:r>
              <a:rPr lang="sr-Cyrl-RS" alt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 заузима нерастворљиву структуру </a:t>
            </a:r>
            <a:r>
              <a:rPr lang="el-GR" alt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β</a:t>
            </a:r>
            <a:r>
              <a:rPr lang="sr-Cyrl-RS" alt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набране плоче – полимеризација протеина у амилоидне фибриле</a:t>
            </a:r>
            <a:endParaRPr lang="sr-Cyrl-CS" alt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 algn="just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Абнормални </a:t>
            </a:r>
            <a:r>
              <a:rPr lang="sr-Latn-RS" alt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PrPSc</a:t>
            </a:r>
            <a:r>
              <a:rPr lang="sr-Cyrl-RS" alt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(било настао спонтано или услед мутације)  користи нормални мембрански прионски протеин  домаћина за сопствену репликацију – експоненцијално се убрзава процес</a:t>
            </a:r>
            <a:endParaRPr lang="sr-Latn-RS" altLang="en-US" sz="24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 algn="just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Повећање  структуре </a:t>
            </a:r>
            <a:r>
              <a:rPr lang="el-GR" altLang="en-US" sz="2400" dirty="0">
                <a:latin typeface="Times" panose="02020603050405020304" pitchFamily="18" charset="0"/>
                <a:cs typeface="Times" panose="02020603050405020304" pitchFamily="18" charset="0"/>
              </a:rPr>
              <a:t>β</a:t>
            </a:r>
            <a:r>
              <a:rPr lang="sr-Cyrl-RS" altLang="en-US" sz="2400" dirty="0">
                <a:latin typeface="Times" panose="02020603050405020304" pitchFamily="18" charset="0"/>
                <a:cs typeface="Times" panose="02020603050405020304" pitchFamily="18" charset="0"/>
              </a:rPr>
              <a:t> набране плоче </a:t>
            </a:r>
            <a:r>
              <a:rPr lang="sr-Cyrl-RS" alt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смањује разградњу овог протеина – агрегати – вакуолизација неурона – дегенерација – смрт неурона – пролиферација астроцита</a:t>
            </a:r>
            <a:endParaRPr kumimoji="0" lang="sr-Cyrl-CS" altLang="en-US" sz="2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15565" y="344691"/>
            <a:ext cx="8719457" cy="1143000"/>
          </a:xfrm>
        </p:spPr>
        <p:txBody>
          <a:bodyPr>
            <a:normAutofit fontScale="90000"/>
          </a:bodyPr>
          <a:lstStyle/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Ј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akob Creutzfeldtova </a:t>
            </a: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болест</a:t>
            </a:r>
            <a:r>
              <a:rPr lang="sr-Cyrl-CS" altLang="en-US" sz="2800" kern="0" dirty="0">
                <a:solidFill>
                  <a:srgbClr val="FFFFFF"/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/>
            </a:r>
            <a:br>
              <a:rPr lang="sr-Cyrl-CS" altLang="en-US" sz="2800" kern="0" dirty="0">
                <a:solidFill>
                  <a:srgbClr val="FFFFFF"/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</a:b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62E9-0DC4-41CF-AB96-2E65371AF891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407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600200"/>
            <a:ext cx="865655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Latn-RS" alt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Фатална, трансмисива болест ЦНС-а са рапидно прогресивним развојем деменције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RS" alt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Дегенеративни процес захвата: кору мозга, базалне ганглије, мали мозак, мождано стабло, кичмену мождину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RS" altLang="en-U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Инфективни агенс је присутан у: ткиву мозга и кичмене мождине, ликвору, оку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RS" altLang="en-US" sz="2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sr-Cyrl-R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    плућима, јетри, слезини, лимфним чворовима</a:t>
            </a:r>
            <a:endParaRPr lang="sr-Cyrl-RS" altLang="en-US" sz="24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RS" altLang="en-U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Јавља се: спорадично (мутација приона на хромозому 20)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RS" altLang="en-U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             фамилијарно (генске аберације у регијама које </a:t>
            </a:r>
            <a:r>
              <a:rPr lang="sr-Latn-RS" altLang="en-U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sr-Latn-RS" altLang="en-U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sr-Latn-RS" altLang="en-U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                     </a:t>
            </a:r>
            <a:r>
              <a:rPr lang="sr-Cyrl-RS" altLang="en-U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кодирају </a:t>
            </a:r>
            <a:r>
              <a:rPr lang="sr-Latn-RS" alt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PrPc </a:t>
            </a:r>
            <a:r>
              <a:rPr lang="sr-Cyrl-RS" altLang="en-U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јатрогено</a:t>
            </a:r>
            <a:r>
              <a:rPr lang="sr-Latn-RS" altLang="en-U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sr-Cyrl-RS" altLang="en-US" sz="24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15565" y="457200"/>
            <a:ext cx="8719457" cy="958645"/>
          </a:xfrm>
        </p:spPr>
        <p:txBody>
          <a:bodyPr>
            <a:normAutofit fontScale="90000"/>
          </a:bodyPr>
          <a:lstStyle/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Ј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akob Creutzfeldtova </a:t>
            </a: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болест</a:t>
            </a:r>
            <a:r>
              <a:rPr lang="sr-Cyrl-CS" altLang="en-US" sz="2800" kern="0" dirty="0">
                <a:solidFill>
                  <a:srgbClr val="FFFFFF"/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/>
            </a:r>
            <a:br>
              <a:rPr lang="sr-Cyrl-CS" altLang="en-US" sz="2800" kern="0" dirty="0">
                <a:solidFill>
                  <a:srgbClr val="FFFFFF"/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</a:b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C693A-B2AB-4318-8D41-68B4F39E5D4A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9273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905000"/>
            <a:ext cx="865655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Latn-RS" altLang="en-US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Latn-R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Деменција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R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Поремећај моторике: пирамидни, екстрапирамидни, поремећај говора, хода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RS" altLang="en-US" sz="2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Миоклонизми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RS" alt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RS" altLang="en-US" sz="2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endParaRPr kumimoji="0" lang="sr-Cyrl-RS" altLang="en-US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15565" y="457200"/>
            <a:ext cx="8719457" cy="958645"/>
          </a:xfrm>
        </p:spPr>
        <p:txBody>
          <a:bodyPr>
            <a:normAutofit fontScale="90000"/>
          </a:bodyPr>
          <a:lstStyle/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Ј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akob Creutzfeldtova </a:t>
            </a: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болест</a:t>
            </a:r>
            <a:r>
              <a:rPr lang="sr-Cyrl-CS" altLang="en-US" sz="2800" kern="0" dirty="0">
                <a:solidFill>
                  <a:srgbClr val="FFFFFF"/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/>
            </a:r>
            <a:br>
              <a:rPr lang="sr-Cyrl-CS" altLang="en-US" sz="2800" kern="0" dirty="0">
                <a:solidFill>
                  <a:srgbClr val="FFFFFF"/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</a:b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A91A4-785B-414C-BBD6-A34136608890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206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6039" y="1752600"/>
            <a:ext cx="865655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Latn-RS" altLang="en-US" sz="2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Клиничка</a:t>
            </a:r>
            <a:r>
              <a:rPr kumimoji="0" lang="sr-Cyrl-CS" altLang="en-US" sz="28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 слика</a:t>
            </a:r>
            <a:r>
              <a:rPr kumimoji="0" lang="sr-Latn-RS" altLang="en-US" sz="28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:</a:t>
            </a:r>
            <a:endParaRPr kumimoji="0" lang="sr-Cyrl-CS" altLang="en-US" sz="2800" i="0" u="none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Промене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понашања</a:t>
            </a:r>
            <a:endParaRPr lang="sr-Latn-RS" sz="2600" kern="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Епи</a:t>
            </a:r>
            <a:r>
              <a:rPr lang="sr-Cyrl-R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лептични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напади</a:t>
            </a:r>
            <a:endParaRPr lang="sl-SI" sz="26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Фокални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неуролошки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знаци</a:t>
            </a:r>
            <a:endParaRPr lang="sl-SI" sz="26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Деменција</a:t>
            </a:r>
            <a:endParaRPr lang="sl-SI" sz="26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Миоклонус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на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звук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светлост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и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додир – „</a:t>
            </a:r>
            <a:r>
              <a:rPr lang="sr-Latn-R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Startle“ </a:t>
            </a:r>
            <a:r>
              <a:rPr lang="sr-Cyrl-R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миоклонус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sl-SI" sz="26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Атаксија, дизартрија, поремећај вида</a:t>
            </a:r>
            <a:endParaRPr lang="en-US" sz="26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Cyrl-CS" altLang="en-US" sz="2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43137" y="76200"/>
            <a:ext cx="8719457" cy="1143000"/>
          </a:xfrm>
        </p:spPr>
        <p:txBody>
          <a:bodyPr>
            <a:normAutofit/>
          </a:bodyPr>
          <a:lstStyle/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Ј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akob Creutzfeldtova </a:t>
            </a: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болест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6051-3758-4BAE-A685-058912F1B9AF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934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5830" y="1676400"/>
            <a:ext cx="8656555" cy="4960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altLang="en-US" sz="28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Дијагноза</a:t>
            </a: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lang="sr-Cyrl-C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Клиничка</a:t>
            </a:r>
            <a:r>
              <a:rPr lang="sl-SI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400" kern="0" dirty="0">
                <a:latin typeface="Times" panose="02020603050405020304" pitchFamily="18" charset="0"/>
                <a:cs typeface="Times" panose="02020603050405020304" pitchFamily="18" charset="0"/>
              </a:rPr>
              <a:t>слика</a:t>
            </a:r>
            <a:endParaRPr lang="sl-SI" sz="24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lang="sr-Cyrl-C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ЕЕГ</a:t>
            </a:r>
            <a:r>
              <a:rPr lang="sl-SI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-</a:t>
            </a:r>
            <a:r>
              <a:rPr lang="sr-Cyrl-R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дифузна спора активност, стереотипни високоволтажни трифазични шиљак талас комплекси ( 1-2 </a:t>
            </a:r>
            <a:r>
              <a:rPr lang="sr-Latn-R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Hz)</a:t>
            </a:r>
            <a:endParaRPr lang="sr-Cyrl-RS" sz="2400" kern="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lang="sr-Cyrl-R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Ликвор</a:t>
            </a:r>
            <a:r>
              <a:rPr lang="sl-SI" sz="2400" kern="0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sr-Cyrl-CS" sz="2400" kern="0" dirty="0">
                <a:latin typeface="Times" panose="02020603050405020304" pitchFamily="18" charset="0"/>
                <a:cs typeface="Times" panose="02020603050405020304" pitchFamily="18" charset="0"/>
              </a:rPr>
              <a:t>умерена</a:t>
            </a:r>
            <a:r>
              <a:rPr lang="sl-SI" sz="24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хиперпротеинорахија, позитиван протеин 14-3-3</a:t>
            </a:r>
            <a:r>
              <a:rPr lang="sr-Latn-R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lang="sr-Cyrl-C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МР</a:t>
            </a:r>
            <a:r>
              <a:rPr lang="sl-SI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sr-Cyrl-C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хиперинтензитет у базалним ганглијама</a:t>
            </a:r>
            <a:endParaRPr lang="sl-SI" sz="24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lang="sr-Cyrl-C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Биопсија</a:t>
            </a:r>
            <a:r>
              <a:rPr lang="sl-SI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400" kern="0" dirty="0">
                <a:latin typeface="Times" panose="02020603050405020304" pitchFamily="18" charset="0"/>
                <a:cs typeface="Times" panose="02020603050405020304" pitchFamily="18" charset="0"/>
              </a:rPr>
              <a:t>мозга</a:t>
            </a:r>
            <a:endParaRPr lang="sl-SI" sz="24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lnSpc>
                <a:spcPct val="90000"/>
              </a:lnSpc>
              <a:buClr>
                <a:srgbClr val="99FF66"/>
              </a:buClr>
              <a:buFont typeface="Wingdings" panose="05000000000000000000" pitchFamily="2" charset="2"/>
              <a:buChar char="§"/>
              <a:defRPr/>
            </a:pPr>
            <a:endParaRPr lang="sl-SI" sz="24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lang="sr-Cyrl-C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Терапија</a:t>
            </a:r>
            <a:r>
              <a:rPr lang="sl-SI" sz="2400" kern="0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sr-Cyrl-CS" sz="2400" kern="0" dirty="0">
                <a:latin typeface="Times" panose="02020603050405020304" pitchFamily="18" charset="0"/>
                <a:cs typeface="Times" panose="02020603050405020304" pitchFamily="18" charset="0"/>
              </a:rPr>
              <a:t>не</a:t>
            </a:r>
            <a:r>
              <a:rPr lang="sl-SI" sz="24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4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постоји</a:t>
            </a:r>
            <a:endParaRPr lang="sr-Latn-RS" sz="24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FF66"/>
              </a:buClr>
              <a:buNone/>
              <a:defRPr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Преживљавање до годину дана </a:t>
            </a:r>
            <a:endParaRPr kumimoji="0" lang="sr-Cyrl-CS" altLang="en-US" sz="2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565" y="344691"/>
            <a:ext cx="8719457" cy="1143000"/>
          </a:xfrm>
        </p:spPr>
        <p:txBody>
          <a:bodyPr>
            <a:normAutofit fontScale="90000"/>
          </a:bodyPr>
          <a:lstStyle/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Ј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akob Creutzfeldtova </a:t>
            </a: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болест</a:t>
            </a:r>
            <a:r>
              <a:rPr lang="sr-Cyrl-CS" altLang="en-US" sz="2800" kern="0" dirty="0">
                <a:solidFill>
                  <a:srgbClr val="FFFFFF"/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/>
            </a:r>
            <a:br>
              <a:rPr lang="sr-Cyrl-CS" altLang="en-US" sz="2800" kern="0" dirty="0">
                <a:solidFill>
                  <a:srgbClr val="FFFFFF"/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</a:b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52CBB-4536-4890-B3DC-9865144B8400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7475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086601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RS" altLang="en-US" dirty="0" smtClean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ДУГОРОЧНО ПАМЋЕЊЕ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75085" y="2442296"/>
            <a:ext cx="8229600" cy="4187104"/>
          </a:xfrm>
        </p:spPr>
        <p:txBody>
          <a:bodyPr/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таре</a:t>
            </a:r>
            <a:r>
              <a:rPr lang="sr-Cyrl-CS" altLang="en-US" sz="2800" kern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дуго познате информације</a:t>
            </a:r>
          </a:p>
          <a:p>
            <a:pPr lvl="0" eaLnBrk="1" hangingPunct="1">
              <a:lnSpc>
                <a:spcPct val="90000"/>
              </a:lnSpc>
              <a:buClr>
                <a:srgbClr val="9999FF"/>
              </a:buClr>
            </a:pPr>
            <a:endParaRPr lang="sr-Cyrl-CS" altLang="en-US" sz="28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Неокортекс, дифузне лезије неокортикалних структура</a:t>
            </a:r>
            <a:endParaRPr kumimoji="0" lang="en-US" alt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Latn-CS" alt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47703-1CB5-42A5-865E-F86E462E5E5F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3039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9067" y="1676400"/>
            <a:ext cx="865655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Latn-RS" altLang="en-US" sz="260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Times" panose="02020603050405020304" pitchFamily="18" charset="0"/>
                <a:cs typeface="Times" panose="02020603050405020304" pitchFamily="18" charset="0"/>
              </a:rPr>
              <a:t>Н</a:t>
            </a: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ова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варијанта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болести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1996.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у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Енглеској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Младе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особе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психичке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промене: депресија, анксиозност, апатија</a:t>
            </a:r>
            <a:endParaRPr lang="sl-SI" sz="26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99FF66"/>
              </a:buClr>
              <a:buNone/>
              <a:defRPr/>
            </a:pP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                      </a:t>
            </a:r>
            <a:r>
              <a:rPr lang="sr-Cyrl-R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     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 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прогресивна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деменција</a:t>
            </a:r>
            <a:endParaRPr lang="sl-SI" sz="26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99FF66"/>
              </a:buClr>
              <a:buNone/>
              <a:defRPr/>
            </a:pP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                        </a:t>
            </a:r>
            <a:r>
              <a:rPr lang="sr-Cyrl-R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     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миоклонус</a:t>
            </a:r>
            <a:endParaRPr lang="sl-SI" sz="26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buClr>
                <a:srgbClr val="99FF66"/>
              </a:buClr>
              <a:buNone/>
              <a:defRPr/>
            </a:pP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                       </a:t>
            </a:r>
            <a:r>
              <a:rPr lang="sr-Cyrl-R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     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мултисистемски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поремећаји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 </a:t>
            </a:r>
            <a:endParaRPr lang="sr-Cyrl-RS" sz="2600" kern="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altLang="en-U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Д</a:t>
            </a: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уже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преживљавање</a:t>
            </a:r>
          </a:p>
          <a:p>
            <a:pPr marL="0" lvl="0" indent="0">
              <a:lnSpc>
                <a:spcPct val="90000"/>
              </a:lnSpc>
              <a:buClr>
                <a:srgbClr val="9999FF"/>
              </a:buClr>
              <a:buNone/>
              <a:defRPr/>
            </a:pPr>
            <a:r>
              <a:rPr lang="sr-Cyrl-C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МР</a:t>
            </a:r>
            <a:r>
              <a:rPr lang="sr-Cyrl-RS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l-SI" sz="2600" kern="0" dirty="0" smtClean="0">
                <a:latin typeface="Times" panose="02020603050405020304" pitchFamily="18" charset="0"/>
                <a:cs typeface="Times" panose="02020603050405020304" pitchFamily="18" charset="0"/>
              </a:rPr>
              <a:t>-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промене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постериорног</a:t>
            </a:r>
            <a:r>
              <a:rPr lang="sl-SI" sz="2600" kern="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sr-Cyrl-CS" sz="2600" kern="0" dirty="0">
                <a:latin typeface="Times" panose="02020603050405020304" pitchFamily="18" charset="0"/>
                <a:cs typeface="Times" panose="02020603050405020304" pitchFamily="18" charset="0"/>
              </a:rPr>
              <a:t>таламуса</a:t>
            </a:r>
            <a:endParaRPr lang="en-US" sz="2600" kern="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15565" y="344691"/>
            <a:ext cx="8719457" cy="1143000"/>
          </a:xfrm>
        </p:spPr>
        <p:txBody>
          <a:bodyPr>
            <a:normAutofit fontScale="90000"/>
          </a:bodyPr>
          <a:lstStyle/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Ј</a:t>
            </a:r>
            <a:r>
              <a:rPr lang="sr-Latn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akob Creutzfeldtova </a:t>
            </a:r>
            <a:r>
              <a:rPr lang="sr-Cyrl-CS" altLang="en-US" kern="0" dirty="0">
                <a:solidFill>
                  <a:schemeClr val="accent5">
                    <a:lumMod val="10000"/>
                  </a:schemeClr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>болест</a:t>
            </a:r>
            <a:r>
              <a:rPr lang="sr-Cyrl-CS" altLang="en-US" sz="2800" kern="0" dirty="0">
                <a:solidFill>
                  <a:srgbClr val="FFFFFF"/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  <a:t/>
            </a:r>
            <a:br>
              <a:rPr lang="sr-Cyrl-CS" altLang="en-US" sz="2800" kern="0" dirty="0">
                <a:solidFill>
                  <a:srgbClr val="FFFFFF"/>
                </a:solidFill>
                <a:effectLst/>
                <a:latin typeface="Times" panose="02020603050405020304" pitchFamily="18" charset="0"/>
                <a:ea typeface="+mn-ea"/>
                <a:cs typeface="Times" panose="02020603050405020304" pitchFamily="18" charset="0"/>
              </a:rPr>
            </a:b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0076F-6F3E-43AB-8C77-625192E96D5F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191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719457" cy="1143000"/>
          </a:xfrm>
        </p:spPr>
        <p:txBody>
          <a:bodyPr>
            <a:normAutofit/>
          </a:bodyPr>
          <a:lstStyle/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БЛАГИ КОГНИТИВНИ ПОРЕМЕЋАЈ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2400" y="1676400"/>
            <a:ext cx="8656555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Latn-RS" altLang="en-US" sz="280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RS" alt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kumimoji="0" lang="sr-Cyrl-CS" altLang="en-US" sz="2800" i="0" u="none" strike="noStrike" kern="0" cap="none" spc="0" normalizeH="0" noProof="0" dirty="0" smtClean="0">
                <a:ln>
                  <a:noFill/>
                </a:ln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оремећаја памћења који се не може објективизирати тестовима са корекцијом за </a:t>
            </a:r>
            <a:r>
              <a:rPr lang="sr-Cyrl-RS" alt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kumimoji="0" lang="sr-Cyrl-CS" altLang="en-US" sz="2800" i="0" u="none" strike="noStrike" kern="0" cap="none" spc="0" normalizeH="0" noProof="0" dirty="0" smtClean="0">
                <a:ln>
                  <a:noFill/>
                </a:ln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ивотну доб и едукацију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sr-Cyrl-CS" altLang="en-US" sz="2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800" i="0" u="none" strike="noStrike" kern="0" cap="none" spc="0" normalizeH="0" noProof="0" dirty="0" smtClean="0">
                <a:ln>
                  <a:noFill/>
                </a:ln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оремећај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когниције </a:t>
            </a: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ремети активност дневног </a:t>
            </a: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живота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Blip>
                <a:blip r:embed="rId2"/>
              </a:buBlip>
              <a:tabLst/>
              <a:defRPr/>
            </a:pPr>
            <a:endParaRPr lang="sr-Cyrl-C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lang="sr-Cyrl-R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бити у</a:t>
            </a:r>
            <a:r>
              <a:rPr lang="sr-Cyrl-C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 </a:t>
            </a:r>
            <a:r>
              <a:rPr lang="sr-Cyrl-C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деменцију</a:t>
            </a:r>
            <a:endParaRPr lang="sr-Latn-C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0CC9-CD45-4E41-9514-CE5E26E1496C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319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1676400"/>
            <a:ext cx="8656555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АМНЕСТИЧКИ</a:t>
            </a:r>
            <a:r>
              <a:rPr kumimoji="0" lang="sr-Cyrl-CS" altLang="en-US" sz="2800" i="0" u="none" strike="noStrike" kern="0" cap="none" spc="0" normalizeH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kumimoji="0" lang="sr-Cyrl-CS" altLang="en-US" sz="2800" i="0" u="none" strike="noStrike" kern="0" cap="none" spc="0" normalizeH="0" noProof="0" dirty="0" smtClean="0">
                <a:ln>
                  <a:noFill/>
                </a:ln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налази се код болесника који развијају АБ, изоловане сметње с памћењем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lang="sr-Latn-RS" altLang="en-US" sz="2800" kern="0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НЕАМНЕСТИЧКИ – </a:t>
            </a: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код болесника који развијају ФТД, поремећај егзекутивних ф-ја, пажње, апраксија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None/>
              <a:tabLst/>
              <a:defRPr/>
            </a:pPr>
            <a:endParaRPr kumimoji="0" lang="sr-Cyrl-CS" altLang="en-US" sz="28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50722" y="359440"/>
            <a:ext cx="8533313" cy="1143000"/>
          </a:xfrm>
        </p:spPr>
        <p:txBody>
          <a:bodyPr>
            <a:normAutofit/>
          </a:bodyPr>
          <a:lstStyle/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БЛАГИ КОГНИТИВНИ ПОРЕМЕЋАЈ</a:t>
            </a:r>
            <a:endParaRPr lang="en-US" altLang="en-US" sz="4200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A3D88-1BF8-4A35-862F-C0C69AD6BD41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700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756073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ДИЈАГНОСТИЧКИ ПОСТУПАК у синдрому деменције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133600"/>
            <a:ext cx="8468267" cy="4325649"/>
          </a:xfrm>
        </p:spPr>
        <p:txBody>
          <a:bodyPr>
            <a:normAutofit/>
          </a:bodyPr>
          <a:lstStyle/>
          <a:p>
            <a:pPr marL="114300" lvl="0" indent="0" algn="ctr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намнеза и хетероанамнеза</a:t>
            </a:r>
          </a:p>
          <a:p>
            <a:pPr lvl="0" eaLnBrk="1" hangingPunct="1">
              <a:lnSpc>
                <a:spcPct val="80000"/>
              </a:lnSpc>
              <a:buClrTx/>
              <a:buFontTx/>
              <a:buChar char="•"/>
            </a:pPr>
            <a:endParaRPr kumimoji="0" lang="en-US" alt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80000"/>
              </a:lnSpc>
              <a:buClrTx/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Брзина и редослед појаве когнитивних дефицита и поремећаја</a:t>
            </a:r>
            <a:r>
              <a:rPr kumimoji="0" lang="sr-Latn-RS" altLang="en-US" sz="2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понашања</a:t>
            </a:r>
            <a:endParaRPr kumimoji="0" lang="sr-Latn-CS" alt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80000"/>
              </a:lnSpc>
              <a:buClrTx/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Оштећење социјалних функција </a:t>
            </a: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(активности дневног живота)</a:t>
            </a:r>
            <a:endParaRPr kumimoji="0" lang="sr-Cyrl-CS" alt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80000"/>
              </a:lnSpc>
              <a:buClrTx/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Опште здравствено</a:t>
            </a:r>
            <a:r>
              <a:rPr kumimoji="0" lang="sr-Cyrl-CS" altLang="en-US" sz="2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стање</a:t>
            </a:r>
            <a:endParaRPr kumimoji="0" lang="sr-Cyrl-CS" altLang="en-US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80000"/>
              </a:lnSpc>
              <a:buClrTx/>
              <a:buNone/>
            </a:pPr>
            <a:r>
              <a:rPr lang="sr-Cyrl-RS" altLang="en-US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Друге важне </a:t>
            </a: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 </a:t>
            </a:r>
            <a:r>
              <a:rPr kumimoji="0" lang="sr-Latn-C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altLang="en-US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мождани удар, Паркинсонова болест</a:t>
            </a:r>
            <a:r>
              <a:rPr kumimoji="0" lang="sr-Latn-C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 главе, лекови, ...)</a:t>
            </a:r>
          </a:p>
          <a:p>
            <a:pPr marL="0" lvl="0" indent="0" eaLnBrk="1" hangingPunct="1">
              <a:lnSpc>
                <a:spcPct val="80000"/>
              </a:lnSpc>
              <a:buClrTx/>
              <a:buNone/>
            </a:pP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Породична</a:t>
            </a:r>
            <a:r>
              <a:rPr kumimoji="0" lang="sr-Latn-RS" altLang="en-US" sz="2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анамнеза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7AE1E-2CB7-4875-BF30-A409DF5F4E4C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8530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3820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altLang="en-US" kern="0" dirty="0" smtClean="0">
                <a:solidFill>
                  <a:schemeClr val="accent5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ДИЈАГНОСТИЧКИ ПОСТУПАК у синдрому деменције</a:t>
            </a:r>
            <a:endParaRPr lang="en-US" altLang="en-US" dirty="0" smtClean="0">
              <a:solidFill>
                <a:schemeClr val="accent5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458200" cy="4533900"/>
          </a:xfrm>
        </p:spPr>
        <p:txBody>
          <a:bodyPr>
            <a:normAutofit/>
          </a:bodyPr>
          <a:lstStyle/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ММСЕ</a:t>
            </a: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– да ли постоји</a:t>
            </a:r>
            <a:r>
              <a:rPr kumimoji="0" lang="sr-Cyrl-CS" altLang="en-US" sz="26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когнитивно пропадање</a:t>
            </a:r>
            <a:endParaRPr kumimoji="0" lang="sr-Cyrl-CS" altLang="en-US" sz="26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оријентација у времену и простору  </a:t>
            </a:r>
          </a:p>
          <a:p>
            <a:pPr lvl="0" eaLnBrk="1" hangingPunct="1">
              <a:lnSpc>
                <a:spcPct val="80000"/>
              </a:lnSpc>
              <a:buClrTx/>
              <a:buNone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памћење, серијско одузимање</a:t>
            </a:r>
          </a:p>
          <a:p>
            <a:pPr lvl="0" eaLnBrk="1" hangingPunct="1">
              <a:lnSpc>
                <a:spcPct val="80000"/>
              </a:lnSpc>
              <a:buClrTx/>
              <a:buNone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говор (разумевање и извршавање вербалних и писаних</a:t>
            </a:r>
            <a:r>
              <a:rPr kumimoji="0" lang="sr-Cyrl-CS" altLang="en-US" sz="26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захтева, понављање реченице, писање)    </a:t>
            </a:r>
          </a:p>
          <a:p>
            <a:pPr lvl="0" eaLnBrk="1" hangingPunct="1">
              <a:lnSpc>
                <a:spcPct val="80000"/>
              </a:lnSpc>
              <a:buClrTx/>
              <a:buNone/>
            </a:pP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прецртавање </a:t>
            </a:r>
          </a:p>
          <a:p>
            <a:pPr lvl="0" eaLnBrk="1" hangingPunct="1">
              <a:lnSpc>
                <a:spcPct val="80000"/>
              </a:lnSpc>
              <a:buClrTx/>
              <a:buNone/>
            </a:pPr>
            <a:endParaRPr lang="sr-Cyrl-CS" altLang="en-US" sz="26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lang="sr-Cyrl-CS" altLang="en-US" sz="2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kumimoji="0" lang="sr-Cyrl-R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аксимални скор - </a:t>
            </a:r>
            <a:r>
              <a:rPr kumimoji="0" lang="sr-Latn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30,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мање од</a:t>
            </a:r>
            <a:r>
              <a:rPr kumimoji="0" lang="sr-Latn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26 – </a:t>
            </a:r>
            <a:r>
              <a:rPr kumimoji="0" lang="sr-Cyrl-CS" altLang="en-US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сумња на деменцију</a:t>
            </a:r>
          </a:p>
          <a:p>
            <a:pPr lvl="0" eaLnBrk="1" hangingPunct="1">
              <a:lnSpc>
                <a:spcPct val="90000"/>
              </a:lnSpc>
              <a:buClr>
                <a:srgbClr val="9999FF"/>
              </a:buClr>
            </a:pPr>
            <a:endParaRPr lang="sr-Cyrl-CS" altLang="en-US" sz="26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lvl="0" indent="0" eaLnBrk="1" hangingPunct="1">
              <a:lnSpc>
                <a:spcPct val="90000"/>
              </a:lnSpc>
              <a:buClr>
                <a:srgbClr val="9999FF"/>
              </a:buClr>
              <a:buNone/>
            </a:pPr>
            <a:r>
              <a:rPr kumimoji="0" lang="sr-Cyrl-CS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Тест цртања сата</a:t>
            </a:r>
          </a:p>
          <a:p>
            <a:pPr marL="0" lvl="0" indent="0" eaLnBrk="1" hangingPunct="1">
              <a:lnSpc>
                <a:spcPct val="80000"/>
              </a:lnSpc>
              <a:buClrTx/>
              <a:buNone/>
            </a:pPr>
            <a:endParaRPr lang="en-US" altLang="en-US" sz="2400" kern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80000"/>
              </a:lnSpc>
              <a:buClrTx/>
              <a:buNone/>
            </a:pPr>
            <a:endParaRPr kumimoji="0" lang="sr-Cyrl-CS" altLang="en-US" sz="28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1A62E-2E0D-435A-8962-A56C91457DED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981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4613564" cy="67610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0"/>
            <a:ext cx="4343400" cy="67818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9571-899E-40F8-8D3D-18858B81BED1}" type="datetime1">
              <a:rPr lang="sr-Latn-RS" smtClean="0"/>
              <a:t>2.2.2022.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28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135</TotalTime>
  <Words>2717</Words>
  <Application>Microsoft Office PowerPoint</Application>
  <PresentationFormat>On-screen Show (4:3)</PresentationFormat>
  <Paragraphs>622</Paragraphs>
  <Slides>62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Apothecary</vt:lpstr>
      <vt:lpstr>Деменције</vt:lpstr>
      <vt:lpstr>ДЕМЕНЦИЈа - дефиниција</vt:lpstr>
      <vt:lpstr>ПАМЋЕЊЕ - дефиниција</vt:lpstr>
      <vt:lpstr>НЕПОСРЕДНО УПАМЋИВАЊЕ</vt:lpstr>
      <vt:lpstr>КРАТКОРОЧНО ПАМЋЕЊЕ</vt:lpstr>
      <vt:lpstr>ДУГОРОЧНО ПАМЋЕЊЕ</vt:lpstr>
      <vt:lpstr>ДИЈАГНОСТИЧКИ ПОСТУПАК у синдрому деменције</vt:lpstr>
      <vt:lpstr>ДИЈАГНОСТИЧКИ ПОСТУПАК у синдрому деменције</vt:lpstr>
      <vt:lpstr>PowerPoint Presentation</vt:lpstr>
      <vt:lpstr>ДИЈАГНОСТИЧКИ ПОСТУПАК у синдрому деменције</vt:lpstr>
      <vt:lpstr>ДИЈАГНОСТИЧКИ ПОСТУПАК у синдрому деменције</vt:lpstr>
      <vt:lpstr> ДИЈАГНОСТИЧКИ ПОСТУПАК у синдрому деменције</vt:lpstr>
      <vt:lpstr>КЛАСИФИКАЦИЈА ДЕМЕНЦИЈА</vt:lpstr>
      <vt:lpstr>I) НЕУРОДЕГЕНЕРАТИВНЕ ДЕМЕНЦИЈЕ</vt:lpstr>
      <vt:lpstr>II) ВАСКУЛАРНА ДЕМЕНЦИЈА</vt:lpstr>
      <vt:lpstr>III) ИНФЕКТИВНЕ ДЕМЕНЦИЈЕ</vt:lpstr>
      <vt:lpstr>IV) ДЕМЕНЦИЈЕ ИЗАЗВАНЕ МЕТАБОЛИЧКИМ БОЛЕСТИМА</vt:lpstr>
      <vt:lpstr>Alzeimer-ova болест (АБ)</vt:lpstr>
      <vt:lpstr>Alzeimer-ova болест</vt:lpstr>
      <vt:lpstr>PowerPoint Presentation</vt:lpstr>
      <vt:lpstr>патологија и патофизиологија</vt:lpstr>
      <vt:lpstr>патологија и патофизиологија</vt:lpstr>
      <vt:lpstr>патологија и патофизиологија</vt:lpstr>
      <vt:lpstr>патологија и патофизиологија</vt:lpstr>
      <vt:lpstr>Kлиничка слика</vt:lpstr>
      <vt:lpstr>Kлиничка слика</vt:lpstr>
      <vt:lpstr>Kлиничка слика</vt:lpstr>
      <vt:lpstr>Kлиничка слика</vt:lpstr>
      <vt:lpstr>Kлиничка слика</vt:lpstr>
      <vt:lpstr>Kлиничка слика</vt:lpstr>
      <vt:lpstr>Kлиничка слика</vt:lpstr>
      <vt:lpstr>Kлиничка слика</vt:lpstr>
      <vt:lpstr>дијагноза</vt:lpstr>
      <vt:lpstr>AБ-терапија</vt:lpstr>
      <vt:lpstr>ДОНЕПЕЗИЛ</vt:lpstr>
      <vt:lpstr>РИВАСТИГМИН</vt:lpstr>
      <vt:lpstr>ГАЛАНТАМИН</vt:lpstr>
      <vt:lpstr>МЕМАНТИН</vt:lpstr>
      <vt:lpstr>Деменција са Lewy-jevim телима</vt:lpstr>
      <vt:lpstr>Деменција са Lewy-jevim телима</vt:lpstr>
      <vt:lpstr>Деменција са Lewy-jevim телима</vt:lpstr>
      <vt:lpstr>Деменција са Lewy-jevim телима</vt:lpstr>
      <vt:lpstr>ФРОНТОТЕМПОРАЛНА ДЕМЕНЦИЈА-ФТД</vt:lpstr>
      <vt:lpstr>ФТД-клинички фенотипови</vt:lpstr>
      <vt:lpstr>БИХЕЈВИОРАЛНА ФТД</vt:lpstr>
      <vt:lpstr>БИХЕЈВИОРАЛНА ФТД - дијагноза</vt:lpstr>
      <vt:lpstr>ПРИМАРНА ПРОГРЕСИВНА АФАЗИЈА</vt:lpstr>
      <vt:lpstr>СЕМАНТИЧКА ДЕМЕНЦИЈА</vt:lpstr>
      <vt:lpstr>ВАСКУЛАРНА ДЕМЕНЦИЈА</vt:lpstr>
      <vt:lpstr>ВАСКУЛАРНА ДЕМЕНЦИЈА</vt:lpstr>
      <vt:lpstr>ВАСКУЛАРНА ДЕМЕНЦИЈА</vt:lpstr>
      <vt:lpstr>ВАСКУЛАРНА ДЕМЕНЦИЈА</vt:lpstr>
      <vt:lpstr>ИНФЕКТИВНЕ ДЕМЕНЦИЈЕ</vt:lpstr>
      <vt:lpstr>Јakob Creutzfeldtova болест </vt:lpstr>
      <vt:lpstr>Јakob Creutzfeldtova болест </vt:lpstr>
      <vt:lpstr>Јakob Creutzfeldtova болест </vt:lpstr>
      <vt:lpstr>Јakob Creutzfeldtova болест </vt:lpstr>
      <vt:lpstr>Јakob Creutzfeldtova болест</vt:lpstr>
      <vt:lpstr>Јakob Creutzfeldtova болест </vt:lpstr>
      <vt:lpstr>Јakob Creutzfeldtova болест </vt:lpstr>
      <vt:lpstr>БЛАГИ КОГНИТИВНИ ПОРЕМЕЋАЈ</vt:lpstr>
      <vt:lpstr>БЛАГИ КОГНИТИВНИ ПОРЕМЕЋАЈ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Деменције</dc:title>
  <dc:creator>AC</dc:creator>
  <cp:lastModifiedBy>Dejan Aleksic</cp:lastModifiedBy>
  <cp:revision>108</cp:revision>
  <dcterms:created xsi:type="dcterms:W3CDTF">2006-08-16T00:00:00Z</dcterms:created>
  <dcterms:modified xsi:type="dcterms:W3CDTF">2022-02-02T18:59:55Z</dcterms:modified>
</cp:coreProperties>
</file>