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2"/>
  </p:notesMasterIdLst>
  <p:sldIdLst>
    <p:sldId id="376" r:id="rId2"/>
    <p:sldId id="325" r:id="rId3"/>
    <p:sldId id="327" r:id="rId4"/>
    <p:sldId id="328" r:id="rId5"/>
    <p:sldId id="329" r:id="rId6"/>
    <p:sldId id="389" r:id="rId7"/>
    <p:sldId id="390" r:id="rId8"/>
    <p:sldId id="391" r:id="rId9"/>
    <p:sldId id="392" r:id="rId10"/>
    <p:sldId id="393" r:id="rId11"/>
    <p:sldId id="394" r:id="rId12"/>
    <p:sldId id="395" r:id="rId13"/>
    <p:sldId id="396" r:id="rId14"/>
    <p:sldId id="397" r:id="rId15"/>
    <p:sldId id="398" r:id="rId16"/>
    <p:sldId id="399" r:id="rId17"/>
    <p:sldId id="400" r:id="rId18"/>
    <p:sldId id="401" r:id="rId19"/>
    <p:sldId id="377" r:id="rId20"/>
    <p:sldId id="330" r:id="rId21"/>
    <p:sldId id="331" r:id="rId22"/>
    <p:sldId id="332" r:id="rId23"/>
    <p:sldId id="333" r:id="rId24"/>
    <p:sldId id="334" r:id="rId25"/>
    <p:sldId id="335" r:id="rId26"/>
    <p:sldId id="336" r:id="rId27"/>
    <p:sldId id="337" r:id="rId28"/>
    <p:sldId id="338" r:id="rId29"/>
    <p:sldId id="339" r:id="rId30"/>
    <p:sldId id="340" r:id="rId31"/>
    <p:sldId id="341" r:id="rId32"/>
    <p:sldId id="387" r:id="rId33"/>
    <p:sldId id="403" r:id="rId34"/>
    <p:sldId id="404" r:id="rId35"/>
    <p:sldId id="405" r:id="rId36"/>
    <p:sldId id="407" r:id="rId37"/>
    <p:sldId id="408" r:id="rId38"/>
    <p:sldId id="323" r:id="rId39"/>
    <p:sldId id="378" r:id="rId40"/>
    <p:sldId id="379" r:id="rId41"/>
    <p:sldId id="380" r:id="rId42"/>
    <p:sldId id="381" r:id="rId43"/>
    <p:sldId id="382" r:id="rId44"/>
    <p:sldId id="383" r:id="rId45"/>
    <p:sldId id="384" r:id="rId46"/>
    <p:sldId id="385" r:id="rId47"/>
    <p:sldId id="386" r:id="rId48"/>
    <p:sldId id="372" r:id="rId49"/>
    <p:sldId id="373" r:id="rId50"/>
    <p:sldId id="375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746470-19BD-4CB5-9070-61FFB81870F3}" type="datetimeFigureOut">
              <a:rPr lang="en-US" smtClean="0"/>
              <a:t>1/31/2021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C632E-5F5F-4022-BA84-31DC6CA3C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16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C632E-5F5F-4022-BA84-31DC6CA3C1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826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E5063-6746-4E2C-B989-44FD6942A4C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67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altLang="en-US"/>
              <a:t>10/17/18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0C54D5C-4992-4FBB-A5BA-2262D8A707A1}" type="slidenum">
              <a:rPr lang="en-US" altLang="en-US"/>
              <a:pPr/>
              <a:t>48</a:t>
            </a:fld>
            <a:endParaRPr lang="en-US" altLang="en-US"/>
          </a:p>
        </p:txBody>
      </p:sp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altLang="en-US"/>
              <a:t>10/17/18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1DC496A-B234-43DE-8840-5988B9E4F10C}" type="slidenum">
              <a:rPr lang="en-US" altLang="en-US"/>
              <a:pPr/>
              <a:t>49</a:t>
            </a:fld>
            <a:endParaRPr lang="en-US" altLang="en-US"/>
          </a:p>
        </p:txBody>
      </p:sp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altLang="en-US"/>
              <a:t>10/17/18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3951791-F457-4D4D-B4C3-1276F9C8646A}" type="slidenum">
              <a:rPr lang="en-US" altLang="en-US"/>
              <a:pPr/>
              <a:t>50</a:t>
            </a:fld>
            <a:endParaRPr lang="en-US" altLang="en-US"/>
          </a:p>
        </p:txBody>
      </p:sp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48BA-69FF-4ED0-AAFB-12FC63C8F5BE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005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AFD87-2D05-44A6-A6B1-1449344FE95D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622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9C1C-2F74-4CC5-AFEA-7FD8460CE2FD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637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7CCF2-918C-4F16-9325-9731FDF79B47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043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8F61F-2F6F-45F6-8F1A-689B6C56395E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666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A7CC4-7EC2-4071-832C-89A358CAA49C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396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5401-0E8B-45EB-9C25-9E31AC76B66A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345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146F5-3ED3-4D73-AFFF-D7E5B9D19FB5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103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7CA7D-1EFC-47ED-8D58-13209F51C0B3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592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7623-0948-44D7-BF7E-611F3BE9EBC3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837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4F76-36E9-4543-B73B-A60708DFB2CC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551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6155F-5D14-40BA-BCF8-56AD4D8C8CA5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108C3-BB08-4ECC-A2D9-2E02EB16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0352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140968"/>
            <a:ext cx="7772400" cy="1470025"/>
          </a:xfrm>
        </p:spPr>
        <p:txBody>
          <a:bodyPr/>
          <a:lstStyle/>
          <a:p>
            <a:r>
              <a:rPr lang="en-US" dirty="0" smtClean="0"/>
              <a:t>O</a:t>
            </a:r>
            <a:r>
              <a:rPr lang="sr-Cyrl-RS" dirty="0" smtClean="0"/>
              <a:t>СНОВИ НЕУРОЛОШКОГ ПРЕГЛЕДА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4581128"/>
            <a:ext cx="6400800" cy="1129680"/>
          </a:xfrm>
        </p:spPr>
        <p:txBody>
          <a:bodyPr>
            <a:normAutofit lnSpcReduction="10000"/>
          </a:bodyPr>
          <a:lstStyle/>
          <a:p>
            <a:r>
              <a:rPr lang="sr-Cyrl-RS" sz="3600" dirty="0" smtClean="0">
                <a:solidFill>
                  <a:srgbClr val="FF0000"/>
                </a:solidFill>
              </a:rPr>
              <a:t>Испитивање менталног статуса и виших когнитивних функција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1784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22830"/>
            <a:ext cx="1362075" cy="1933954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67544" y="1023901"/>
            <a:ext cx="8418860" cy="2020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Latn-RS" sz="2800" dirty="0" smtClean="0">
                <a:latin typeface="+mn-lt"/>
                <a:cs typeface="Times New Roman" panose="02020603050405020304" pitchFamily="18" charset="0"/>
              </a:rPr>
              <a:t>  </a:t>
            </a:r>
            <a:r>
              <a:rPr lang="sr-Cyrl-RS" sz="2800" dirty="0" smtClean="0">
                <a:latin typeface="+mn-lt"/>
                <a:cs typeface="Times New Roman" panose="02020603050405020304" pitchFamily="18" charset="0"/>
              </a:rPr>
              <a:t>Клиника за неурологију </a:t>
            </a:r>
          </a:p>
          <a:p>
            <a:r>
              <a:rPr lang="sr-Latn-RS" sz="2800" dirty="0" smtClean="0">
                <a:latin typeface="+mn-lt"/>
                <a:cs typeface="Times New Roman" panose="02020603050405020304" pitchFamily="18" charset="0"/>
              </a:rPr>
              <a:t>    </a:t>
            </a:r>
            <a:r>
              <a:rPr lang="sr-Cyrl-RS" sz="2800" dirty="0" smtClean="0">
                <a:latin typeface="+mn-lt"/>
                <a:cs typeface="Times New Roman" panose="02020603050405020304" pitchFamily="18" charset="0"/>
              </a:rPr>
              <a:t>Клинички центар Крагујевац</a:t>
            </a:r>
          </a:p>
          <a:p>
            <a:r>
              <a:rPr lang="sr-Latn-RS" sz="2800" dirty="0" smtClean="0">
                <a:latin typeface="+mn-lt"/>
                <a:cs typeface="Times New Roman" panose="02020603050405020304" pitchFamily="18" charset="0"/>
              </a:rPr>
              <a:t>     </a:t>
            </a:r>
            <a:r>
              <a:rPr lang="sr-Cyrl-RS" sz="2800" dirty="0" smtClean="0">
                <a:latin typeface="+mn-lt"/>
                <a:cs typeface="Times New Roman" panose="02020603050405020304" pitchFamily="18" charset="0"/>
              </a:rPr>
              <a:t>Факултет медицинских наука </a:t>
            </a:r>
            <a:br>
              <a:rPr lang="sr-Cyrl-RS" sz="2800" dirty="0" smtClean="0">
                <a:latin typeface="+mn-lt"/>
                <a:cs typeface="Times New Roman" panose="02020603050405020304" pitchFamily="18" charset="0"/>
              </a:rPr>
            </a:br>
            <a:r>
              <a:rPr lang="sr-Latn-RS" sz="2800" dirty="0" smtClean="0">
                <a:latin typeface="+mn-lt"/>
                <a:cs typeface="Times New Roman" panose="02020603050405020304" pitchFamily="18" charset="0"/>
              </a:rPr>
              <a:t>   </a:t>
            </a:r>
            <a:r>
              <a:rPr lang="sr-Cyrl-RS" sz="2800" dirty="0" smtClean="0">
                <a:latin typeface="+mn-lt"/>
                <a:cs typeface="Times New Roman" panose="02020603050405020304" pitchFamily="18" charset="0"/>
              </a:rPr>
              <a:t>Универзитет у Крагујевцу</a:t>
            </a:r>
            <a:endParaRPr lang="en-US" sz="2800" dirty="0"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476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11"/>
    </mc:Choice>
    <mc:Fallback xmlns="">
      <p:transition spd="slow" advTm="351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ИСПИТИВАЊЕ ЈЕЗИКА И ГОВОРА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                           ИСПИТИВАЊЕ </a:t>
            </a:r>
            <a:r>
              <a:rPr lang="sr-Cyrl-RS" sz="2400" dirty="0" smtClean="0">
                <a:solidFill>
                  <a:srgbClr val="FFFF00"/>
                </a:solidFill>
              </a:rPr>
              <a:t>АРТИКУЛАЦИЈЕ</a:t>
            </a:r>
          </a:p>
          <a:p>
            <a:pPr marL="0" indent="0">
              <a:buNone/>
            </a:pPr>
            <a:endParaRPr lang="sr-Cyrl-RS" sz="2400" dirty="0" smtClean="0"/>
          </a:p>
          <a:p>
            <a:pPr>
              <a:buFontTx/>
              <a:buChar char="-"/>
            </a:pPr>
            <a:r>
              <a:rPr lang="sr-Cyrl-RS" sz="2000" dirty="0" smtClean="0"/>
              <a:t>Артикулација говора је обликовање гласа у говорне звуке тј.фонеме;</a:t>
            </a:r>
          </a:p>
          <a:p>
            <a:pPr>
              <a:buFontTx/>
              <a:buChar char="-"/>
            </a:pPr>
            <a:r>
              <a:rPr lang="sr-Cyrl-RS" sz="2000" dirty="0" smtClean="0"/>
              <a:t>Билатерална координација респираторних мишића, мишића ларинкса, фаринкса, меког непца, језика и усана; </a:t>
            </a:r>
          </a:p>
          <a:p>
            <a:pPr>
              <a:buFontTx/>
              <a:buChar char="-"/>
            </a:pPr>
            <a:r>
              <a:rPr lang="sr-Cyrl-RS" sz="2000" dirty="0" smtClean="0"/>
              <a:t>Под контролом можданог и стабла и КН: </a:t>
            </a:r>
            <a:r>
              <a:rPr lang="sr-Latn-RS" sz="2000" dirty="0" smtClean="0"/>
              <a:t>V, VII, IX, X, XII; </a:t>
            </a:r>
          </a:p>
          <a:p>
            <a:pPr>
              <a:buFontTx/>
              <a:buChar char="-"/>
            </a:pPr>
            <a:r>
              <a:rPr lang="sr-Cyrl-RS" sz="2000" dirty="0" smtClean="0"/>
              <a:t>Пратимо изговор, ритам говора, резонанцу и мелодију говора (прозодију); </a:t>
            </a:r>
          </a:p>
          <a:p>
            <a:pPr>
              <a:buFontTx/>
              <a:buChar char="-"/>
            </a:pPr>
            <a:r>
              <a:rPr lang="sr-Cyrl-RS" sz="2000" dirty="0" smtClean="0"/>
              <a:t>Поремећај артикулације: тремулозност гласа, муцање, сливање слогова и речи, скандирање у говору, експлозивно изговарање слогова и речи, тешкоће са формирањем специфичних гласова;</a:t>
            </a:r>
          </a:p>
          <a:p>
            <a:pPr>
              <a:buFontTx/>
              <a:buChar char="-"/>
            </a:pPr>
            <a:r>
              <a:rPr lang="sr-Cyrl-RS" sz="2000" dirty="0" smtClean="0"/>
              <a:t>Реците:</a:t>
            </a:r>
            <a:r>
              <a:rPr lang="sr-Latn-RS" sz="2000" dirty="0" smtClean="0"/>
              <a:t> </a:t>
            </a:r>
            <a:r>
              <a:rPr lang="sr-Cyrl-RS" sz="2000" dirty="0" smtClean="0">
                <a:solidFill>
                  <a:srgbClr val="FFFF00"/>
                </a:solidFill>
              </a:rPr>
              <a:t>„Прво српско паробродско друштво“; Гласно се накашљите</a:t>
            </a:r>
            <a:r>
              <a:rPr lang="sr-Cyrl-RS" sz="2000" dirty="0" smtClean="0"/>
              <a:t>.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66A43-111D-45BC-8DDD-D2D4BC80CCD9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87AA-56BA-4233-9338-7A7E10931ED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96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ИСПИТИВАЊЕ ЈЕЗИКА И ГОВОРА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556792"/>
            <a:ext cx="7520940" cy="45879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           ИСПИТИВАЊЕ БОЛЕСНИКА СА </a:t>
            </a:r>
            <a:r>
              <a:rPr lang="sr-Cyrl-RS" sz="2400" dirty="0" smtClean="0">
                <a:solidFill>
                  <a:srgbClr val="FFFF00"/>
                </a:solidFill>
              </a:rPr>
              <a:t>АФАЗИЈОМ</a:t>
            </a:r>
          </a:p>
          <a:p>
            <a:pPr marL="0" indent="0">
              <a:buNone/>
            </a:pPr>
            <a:endParaRPr lang="sr-Cyrl-RS" sz="2400" dirty="0" smtClean="0"/>
          </a:p>
          <a:p>
            <a:pPr>
              <a:buFontTx/>
              <a:buChar char="-"/>
            </a:pPr>
            <a:r>
              <a:rPr lang="sr-Cyrl-RS" sz="2000" dirty="0" smtClean="0"/>
              <a:t>Лева хемисфера мозга – код 99% дешњака  и 60-70% леворуких;</a:t>
            </a:r>
          </a:p>
          <a:p>
            <a:pPr>
              <a:buFontTx/>
              <a:buChar char="-"/>
            </a:pPr>
            <a:r>
              <a:rPr lang="sr-Cyrl-RS" sz="2000" dirty="0" smtClean="0"/>
              <a:t>Да ли је деснорук/леворук; који му је матерњи језик; ниво образовања, како је раније читао, писао и рачунао?</a:t>
            </a:r>
          </a:p>
          <a:p>
            <a:pPr>
              <a:buFontTx/>
              <a:buChar char="-"/>
            </a:pPr>
            <a:r>
              <a:rPr lang="sr-Cyrl-RS" sz="2000" dirty="0" smtClean="0"/>
              <a:t>Подела афазија: 1. Експресивне (моторна, Брокина),</a:t>
            </a:r>
          </a:p>
          <a:p>
            <a:pPr marL="0" indent="0">
              <a:buNone/>
            </a:pPr>
            <a:r>
              <a:rPr lang="sr-Cyrl-RS" sz="2000" dirty="0" smtClean="0"/>
              <a:t>                                2. Рецептивна (сензорна, Верникеова),</a:t>
            </a:r>
          </a:p>
          <a:p>
            <a:pPr marL="0" indent="0">
              <a:buNone/>
            </a:pPr>
            <a:r>
              <a:rPr lang="sr-Cyrl-RS" sz="2000" dirty="0"/>
              <a:t> </a:t>
            </a:r>
            <a:r>
              <a:rPr lang="sr-Cyrl-RS" sz="2000" dirty="0" smtClean="0"/>
              <a:t>                               3. Сензомоторна;</a:t>
            </a:r>
          </a:p>
          <a:p>
            <a:pPr marL="0" indent="0">
              <a:buNone/>
            </a:pPr>
            <a:r>
              <a:rPr lang="sr-Cyrl-RS" sz="2000" dirty="0" smtClean="0"/>
              <a:t>- Постоји 6 компоненти говорних функција које тестирамо током клиничког прегледа: спонтани говор, разумевање изговореног, именовање, способност понављања, читање и писање. </a:t>
            </a:r>
          </a:p>
          <a:p>
            <a:pPr>
              <a:buFontTx/>
              <a:buChar char="-"/>
            </a:pPr>
            <a:endParaRPr lang="sr-Cyrl-RS" sz="2000" dirty="0" smtClean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2FBA5-21EE-4C8B-93CC-A255149F8062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87AA-56BA-4233-9338-7A7E10931ED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4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ИСПИТИВАЊЕ ЈЕЗИКА И ГОВОРА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dirty="0" smtClean="0"/>
              <a:t>                       </a:t>
            </a:r>
            <a:r>
              <a:rPr lang="en-US" dirty="0" smtClean="0"/>
              <a:t>                  </a:t>
            </a:r>
            <a:endParaRPr lang="sr-Latn-RS" dirty="0" smtClean="0"/>
          </a:p>
          <a:p>
            <a:pPr marL="0" indent="0">
              <a:buNone/>
            </a:pPr>
            <a:r>
              <a:rPr lang="sr-Latn-RS" dirty="0"/>
              <a:t> </a:t>
            </a:r>
            <a:r>
              <a:rPr lang="sr-Latn-RS" dirty="0" smtClean="0"/>
              <a:t>                         </a:t>
            </a:r>
            <a:r>
              <a:rPr lang="sr-Cyrl-RS" dirty="0" smtClean="0"/>
              <a:t>СПОНТАНИ ГОВОР</a:t>
            </a:r>
          </a:p>
          <a:p>
            <a:pPr marL="0" indent="0">
              <a:buNone/>
            </a:pPr>
            <a:endParaRPr lang="sr-Cyrl-RS" dirty="0" smtClean="0"/>
          </a:p>
          <a:p>
            <a:pPr>
              <a:buFontTx/>
              <a:buChar char="-"/>
            </a:pPr>
            <a:r>
              <a:rPr lang="sr-Cyrl-RS" sz="2000" dirty="0" smtClean="0"/>
              <a:t>Пратимо изговор, нагласак, наглашавање, формирање речи и реченица, флуентност говора, ритам, модулацију гласа, изостављање или премештање слогова и речи, погрешно коришћење речи, заобилазно описивање – циркумлокуцију, понављање, персеверације, парафазије, неологозме;</a:t>
            </a:r>
          </a:p>
          <a:p>
            <a:pPr>
              <a:buFontTx/>
              <a:buChar char="-"/>
            </a:pPr>
            <a:r>
              <a:rPr lang="sr-Cyrl-RS" sz="2000" dirty="0" smtClean="0"/>
              <a:t>Флуентност говора : нормално (100-115/мин); нефлуентна афазија (5-10 речи/мин);</a:t>
            </a:r>
          </a:p>
          <a:p>
            <a:pPr>
              <a:buFontTx/>
              <a:buChar char="-"/>
            </a:pPr>
            <a:r>
              <a:rPr lang="sr-Cyrl-RS" sz="2000" dirty="0" smtClean="0"/>
              <a:t>Емоционални говор (неки болесници са афазијом могу у стањима претеране љутње да се релативно течно и коректно изразе);</a:t>
            </a:r>
          </a:p>
          <a:p>
            <a:pPr>
              <a:buFontTx/>
              <a:buChar char="-"/>
            </a:pPr>
            <a:r>
              <a:rPr lang="sr-Cyrl-RS" sz="2000" dirty="0" smtClean="0"/>
              <a:t>Аутоматски говор (када болесник са фазијом коректно броји, понавља слова азбуке, рецитује познате стихове, изговара псовке).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20CC2-B586-45CE-98D3-CD3A6B92A760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87AA-56BA-4233-9338-7A7E10931ED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0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ИСПИТИВАЊЕ ЈЕЗИКА И ГОВОРА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sr-Cyrl-RS" sz="2400" dirty="0"/>
              <a:t> </a:t>
            </a:r>
            <a:r>
              <a:rPr lang="sr-Cyrl-RS" sz="2400" dirty="0" smtClean="0"/>
              <a:t>  РАЗУМЕВАЊЕ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r>
              <a:rPr lang="sr-Cyrl-RS" sz="2000" dirty="0" smtClean="0"/>
              <a:t>-Поремећај разумевања се често погрешно меша са оштећењем слуха и са психозом;</a:t>
            </a:r>
          </a:p>
          <a:p>
            <a:pPr>
              <a:buFontTx/>
              <a:buChar char="-"/>
            </a:pPr>
            <a:r>
              <a:rPr lang="sr-Cyrl-RS" sz="2000" dirty="0" smtClean="0"/>
              <a:t>Подаци да има проблеме током рсзговора телефоном или се повлачи из разговора;</a:t>
            </a:r>
          </a:p>
          <a:p>
            <a:pPr>
              <a:buFontTx/>
              <a:buChar char="-"/>
            </a:pPr>
            <a:r>
              <a:rPr lang="sr-Cyrl-RS" sz="2000" dirty="0" smtClean="0"/>
              <a:t>Лезије у задњим регионима леве (доминантне хемисфере);</a:t>
            </a:r>
          </a:p>
          <a:p>
            <a:pPr>
              <a:buFontTx/>
              <a:buChar char="-"/>
            </a:pPr>
            <a:r>
              <a:rPr lang="sr-Cyrl-RS" sz="2000" dirty="0" smtClean="0"/>
              <a:t>Да прстом покаже предмете које испитивач изговара;</a:t>
            </a:r>
          </a:p>
          <a:p>
            <a:pPr>
              <a:buFontTx/>
              <a:buChar char="-"/>
            </a:pPr>
            <a:r>
              <a:rPr lang="sr-Cyrl-RS" sz="2000" dirty="0" smtClean="0"/>
              <a:t>Просте вербалне команде;</a:t>
            </a:r>
          </a:p>
          <a:p>
            <a:pPr>
              <a:buFontTx/>
              <a:buChar char="-"/>
            </a:pPr>
            <a:r>
              <a:rPr lang="sr-Cyrl-RS" sz="2000" dirty="0" smtClean="0"/>
              <a:t>Хедове пробе:</a:t>
            </a:r>
            <a:r>
              <a:rPr lang="sr-Latn-RS" sz="2000" dirty="0" smtClean="0"/>
              <a:t> </a:t>
            </a:r>
            <a:r>
              <a:rPr lang="sr-Cyrl-RS" sz="2000" dirty="0" smtClean="0"/>
              <a:t>налози у „средњој линији“; једносложни-једнострани покрет; двосложни-једнострани налог; двосложни-укрштени налог; трослојни укрштени налог. </a:t>
            </a:r>
          </a:p>
          <a:p>
            <a:pPr>
              <a:buFontTx/>
              <a:buChar char="-"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D566B-7B21-4287-AE9E-EAC8768457EF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87AA-56BA-4233-9338-7A7E10931ED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71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ИСПИТИВАЊЕ ЈЕЗИКА И ГОВОРА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 smtClean="0"/>
              <a:t>                             </a:t>
            </a:r>
            <a:r>
              <a:rPr lang="en-US" dirty="0" smtClean="0"/>
              <a:t>     </a:t>
            </a:r>
            <a:r>
              <a:rPr lang="sr-Cyrl-RS" sz="2400" dirty="0" smtClean="0"/>
              <a:t>ИМЕНОВАЊЕ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r>
              <a:rPr lang="sr-Cyrl-RS" sz="2000" dirty="0" smtClean="0"/>
              <a:t>- Аномија (неспособност именовања)</a:t>
            </a:r>
          </a:p>
          <a:p>
            <a:pPr marL="0" indent="0">
              <a:buNone/>
            </a:pPr>
            <a:endParaRPr lang="sr-Cyrl-RS" sz="2000" dirty="0"/>
          </a:p>
          <a:p>
            <a:pPr marL="0" indent="0">
              <a:buNone/>
            </a:pPr>
            <a:r>
              <a:rPr lang="sr-Cyrl-RS" sz="2000" dirty="0" smtClean="0"/>
              <a:t>- Конфронтационо именовање – оловка, новчић, кључ, сат</a:t>
            </a:r>
          </a:p>
          <a:p>
            <a:pPr marL="0" indent="0">
              <a:buNone/>
            </a:pPr>
            <a:endParaRPr lang="sr-Cyrl-RS" sz="2000" dirty="0"/>
          </a:p>
          <a:p>
            <a:pPr marL="0" indent="0">
              <a:buNone/>
            </a:pPr>
            <a:r>
              <a:rPr lang="sr-Cyrl-RS" sz="2000" dirty="0" smtClean="0"/>
              <a:t>- Да опише како се и зашто предмет користи</a:t>
            </a:r>
          </a:p>
          <a:p>
            <a:pPr marL="0" indent="0">
              <a:buNone/>
            </a:pPr>
            <a:endParaRPr lang="sr-Cyrl-RS" sz="2000" dirty="0"/>
          </a:p>
          <a:p>
            <a:pPr marL="0" indent="0">
              <a:buNone/>
            </a:pPr>
            <a:r>
              <a:rPr lang="sr-Cyrl-RS" sz="2000" dirty="0" smtClean="0"/>
              <a:t>- Понекад није у стању да именује показани предмет, али може да га изабере са понуђене листе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FB58-F66B-4312-9508-5CF9765383B2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87AA-56BA-4233-9338-7A7E10931ED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8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ИСПИТИВАЊЕ ЈЕЗИКА И ГОВОРА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                                   </a:t>
            </a:r>
            <a:r>
              <a:rPr lang="sr-Latn-RS" sz="2400" dirty="0" smtClean="0"/>
              <a:t>          </a:t>
            </a:r>
            <a:r>
              <a:rPr lang="sr-Cyrl-RS" sz="2400" dirty="0" smtClean="0"/>
              <a:t>ПОНАВЉАЊЕ</a:t>
            </a:r>
          </a:p>
          <a:p>
            <a:pPr marL="0" indent="0">
              <a:buNone/>
            </a:pPr>
            <a:endParaRPr lang="sr-Cyrl-RS" sz="2400" dirty="0" smtClean="0"/>
          </a:p>
          <a:p>
            <a:pPr>
              <a:buFontTx/>
              <a:buChar char="-"/>
            </a:pPr>
            <a:r>
              <a:rPr lang="sr-Cyrl-RS" sz="2000" dirty="0" smtClean="0"/>
              <a:t>Могуће ако су очуване Верникеова и Брокина ареја и фасцикулус аркуатус</a:t>
            </a:r>
          </a:p>
          <a:p>
            <a:pPr>
              <a:buFontTx/>
              <a:buChar char="-"/>
            </a:pP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Кондуктивна афазија (понављање селективно оштећено)</a:t>
            </a:r>
          </a:p>
          <a:p>
            <a:pPr>
              <a:buFontTx/>
              <a:buChar char="-"/>
            </a:pP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Транскортикална афазија (парадоксално очувано)</a:t>
            </a:r>
          </a:p>
          <a:p>
            <a:pPr>
              <a:buFontTx/>
              <a:buChar char="-"/>
            </a:pP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Изговарамо речи,</a:t>
            </a:r>
            <a:r>
              <a:rPr lang="sr-Latn-RS" sz="2000" dirty="0" smtClean="0"/>
              <a:t> </a:t>
            </a:r>
            <a:r>
              <a:rPr lang="sr-Cyrl-RS" sz="2000" dirty="0" smtClean="0"/>
              <a:t>а потом реченице све веће сложености (ни ако, и нити али; оркестар је свирао, а публика је аплаудирала)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CCB4-60BF-46DC-A29E-A0FA398B4E65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87AA-56BA-4233-9338-7A7E10931ED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15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ИСПИТИВАЊЕ ЈЕЗИКА И ГОВОРА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 smtClean="0"/>
              <a:t>               </a:t>
            </a:r>
            <a:r>
              <a:rPr lang="en-US" dirty="0" smtClean="0"/>
              <a:t>                      </a:t>
            </a:r>
            <a:r>
              <a:rPr lang="sr-Cyrl-RS" sz="2400" dirty="0" smtClean="0"/>
              <a:t>ПИСАЊЕ</a:t>
            </a:r>
          </a:p>
          <a:p>
            <a:pPr marL="0" indent="0">
              <a:buNone/>
            </a:pPr>
            <a:endParaRPr lang="sr-Cyrl-RS" sz="2400" dirty="0" smtClean="0"/>
          </a:p>
          <a:p>
            <a:pPr>
              <a:buFontTx/>
              <a:buChar char="-"/>
            </a:pPr>
            <a:r>
              <a:rPr lang="sr-Cyrl-RS" sz="2400" dirty="0" smtClean="0"/>
              <a:t>Дисграфија (нарушеност способности писања)</a:t>
            </a:r>
          </a:p>
          <a:p>
            <a:pPr>
              <a:buFontTx/>
              <a:buChar char="-"/>
            </a:pPr>
            <a:endParaRPr lang="sr-Cyrl-RS" sz="2400" dirty="0" smtClean="0"/>
          </a:p>
          <a:p>
            <a:pPr>
              <a:buFontTx/>
              <a:buChar char="-"/>
            </a:pPr>
            <a:r>
              <a:rPr lang="sr-Cyrl-RS" sz="2400" dirty="0" smtClean="0"/>
              <a:t>Упоредо са поремећајима говора/изоловано</a:t>
            </a:r>
          </a:p>
          <a:p>
            <a:pPr>
              <a:buFontTx/>
              <a:buChar char="-"/>
            </a:pPr>
            <a:endParaRPr lang="sr-Cyrl-RS" sz="2400" dirty="0" smtClean="0"/>
          </a:p>
          <a:p>
            <a:pPr marL="0" indent="0">
              <a:buNone/>
            </a:pPr>
            <a:r>
              <a:rPr lang="sr-Cyrl-RS" sz="2400" dirty="0" smtClean="0"/>
              <a:t>- Да напише своје име и презиме, своју адресу, потом да пише по диктату, спонтано да напише пар реченица, нпр. о времену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52487-AC5A-4AF0-B783-305837F56BA0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87AA-56BA-4233-9338-7A7E10931ED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0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ИСПИТИВАЊЕ ЈЕЗИКА И ГОВОРА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                                        ЧИТАЊЕ</a:t>
            </a:r>
          </a:p>
          <a:p>
            <a:pPr marL="0" indent="0">
              <a:buNone/>
            </a:pPr>
            <a:endParaRPr lang="sr-Cyrl-RS" sz="2400" dirty="0" smtClean="0"/>
          </a:p>
          <a:p>
            <a:pPr>
              <a:buFontTx/>
              <a:buChar char="-"/>
            </a:pPr>
            <a:r>
              <a:rPr lang="sr-Cyrl-RS" sz="2000" dirty="0" smtClean="0"/>
              <a:t>Алексија (неспособност читања)</a:t>
            </a:r>
          </a:p>
          <a:p>
            <a:pPr>
              <a:buFontTx/>
              <a:buChar char="-"/>
            </a:pP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Узрокована је оштећем центара за говор или прекидом њихових веза са окципиталним центрима вида</a:t>
            </a:r>
          </a:p>
          <a:p>
            <a:pPr>
              <a:buFontTx/>
              <a:buChar char="-"/>
            </a:pP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Већина болесника има удружено и проблем са писањем</a:t>
            </a:r>
          </a:p>
          <a:p>
            <a:pPr>
              <a:buFontTx/>
              <a:buChar char="-"/>
            </a:pP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Тестира се тако што болеснику дамо да прочита неки текст </a:t>
            </a:r>
          </a:p>
          <a:p>
            <a:pPr>
              <a:buFontTx/>
              <a:buChar char="-"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874BF-BAD7-44F6-929F-09EA3741C030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87AA-56BA-4233-9338-7A7E10931ED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50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ИСПИТИВАЊЕ ЈЕЗИКА И ГОВОРА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Основне форме афазија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7A674-46D3-4D5D-9E7A-99DC4257E435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87AA-56BA-4233-9338-7A7E10931EDC}" type="slidenum">
              <a:rPr lang="en-US" smtClean="0"/>
              <a:t>18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129847"/>
              </p:ext>
            </p:extLst>
          </p:nvPr>
        </p:nvGraphicFramePr>
        <p:xfrm>
          <a:off x="611560" y="2420888"/>
          <a:ext cx="7704855" cy="3528392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540971"/>
                <a:gridCol w="1540971"/>
                <a:gridCol w="1540971"/>
                <a:gridCol w="1540971"/>
                <a:gridCol w="1540971"/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Глобална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Брокина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Верникеова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Аномичка</a:t>
                      </a:r>
                      <a:endParaRPr lang="en-US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Флуентност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+</a:t>
                      </a:r>
                      <a:endParaRPr lang="en-US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Разумевање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+</a:t>
                      </a:r>
                      <a:endParaRPr lang="en-US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Понављање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+</a:t>
                      </a:r>
                      <a:endParaRPr lang="en-US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Именовање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Читање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+</a:t>
                      </a:r>
                      <a:endParaRPr lang="en-US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Писање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4040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268760"/>
            <a:ext cx="7520940" cy="4464496"/>
          </a:xfrm>
        </p:spPr>
        <p:txBody>
          <a:bodyPr>
            <a:normAutofit/>
          </a:bodyPr>
          <a:lstStyle/>
          <a:p>
            <a:endParaRPr lang="sr-Cyrl-R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Пажња и концентрација</a:t>
            </a:r>
          </a:p>
          <a:p>
            <a:pPr marL="0" indent="0">
              <a:buNone/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</a:t>
            </a:r>
          </a:p>
          <a:p>
            <a:pPr marL="0" indent="0">
              <a:buNone/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Памћење</a:t>
            </a:r>
          </a:p>
          <a:p>
            <a:pPr marL="0" indent="0">
              <a:buNone/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Конструкционе способности</a:t>
            </a:r>
          </a:p>
          <a:p>
            <a:pPr marL="0" indent="0">
              <a:buNone/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Рачунање</a:t>
            </a:r>
          </a:p>
          <a:p>
            <a:pPr marL="0" indent="0">
              <a:buNone/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Апстрактно мишљење</a:t>
            </a:r>
          </a:p>
          <a:p>
            <a:pPr marL="0" indent="0">
              <a:buNone/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Увид и расуђивање</a:t>
            </a:r>
          </a:p>
          <a:p>
            <a:pPr marL="0" indent="0">
              <a:buNone/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Праксија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6897A-F205-4848-A8C5-B1B936C63746}" type="slidenum">
              <a:rPr lang="en-US" smtClean="0"/>
              <a:t>19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ИСПИТИВАЊЕ </a:t>
            </a:r>
            <a:r>
              <a:rPr lang="sr-Cyrl-RS" dirty="0" smtClean="0"/>
              <a:t>МЕНТАЛНОГ И КОГНИТИВНОГ СТАТУСА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90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4"/>
    </mc:Choice>
    <mc:Fallback xmlns="">
      <p:transition spd="slow" advTm="48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052736"/>
            <a:ext cx="7853496" cy="5328592"/>
          </a:xfrm>
        </p:spPr>
        <p:txBody>
          <a:bodyPr>
            <a:normAutofit/>
          </a:bodyPr>
          <a:lstStyle/>
          <a:p>
            <a:r>
              <a:rPr lang="sr-Cyrl-RS" sz="2400" dirty="0" smtClean="0">
                <a:cs typeface="Times New Roman" panose="02020603050405020304" pitchFamily="18" charset="0"/>
              </a:rPr>
              <a:t>Пре почетка испитивања менталног и когнитивног статуса, испитивач мора бити сигуран да је испитаник: </a:t>
            </a:r>
            <a:r>
              <a:rPr lang="sr-Cyrl-RS" sz="2400" u="sng" dirty="0" smtClean="0">
                <a:cs typeface="Times New Roman" panose="02020603050405020304" pitchFamily="18" charset="0"/>
              </a:rPr>
              <a:t>при пуној свести </a:t>
            </a:r>
          </a:p>
          <a:p>
            <a:pPr marL="0" indent="0">
              <a:buNone/>
            </a:pPr>
            <a:r>
              <a:rPr lang="sr-Cyrl-RS" sz="2400" dirty="0" smtClean="0">
                <a:cs typeface="Times New Roman" panose="02020603050405020304" pitchFamily="18" charset="0"/>
              </a:rPr>
              <a:t>(сомнолентан болесник сарађује при прегледу, али без надражаја одмах заспи; сопорозан дубоко спава, реагује неадекватно само на јаке надражаје, али не успоставља контакт; болесник у коми не реагује на надржаје, очи су му стално затворене)</a:t>
            </a:r>
          </a:p>
          <a:p>
            <a:r>
              <a:rPr lang="sr-Cyrl-RS" sz="2400" u="sng" dirty="0" smtClean="0">
                <a:cs typeface="Times New Roman" panose="02020603050405020304" pitchFamily="18" charset="0"/>
              </a:rPr>
              <a:t>спреман на сарадњу</a:t>
            </a:r>
            <a:r>
              <a:rPr lang="sr-Cyrl-RS" sz="2400" dirty="0" smtClean="0">
                <a:cs typeface="Times New Roman" panose="02020603050405020304" pitchFamily="18" charset="0"/>
              </a:rPr>
              <a:t>, </a:t>
            </a:r>
          </a:p>
          <a:p>
            <a:r>
              <a:rPr lang="sr-Cyrl-RS" sz="2400" u="sng" dirty="0" smtClean="0">
                <a:cs typeface="Times New Roman" panose="02020603050405020304" pitchFamily="18" charset="0"/>
              </a:rPr>
              <a:t>очуване пажње</a:t>
            </a:r>
            <a:r>
              <a:rPr lang="sr-Cyrl-RS" sz="2400" dirty="0" smtClean="0">
                <a:cs typeface="Times New Roman" panose="02020603050405020304" pitchFamily="18" charset="0"/>
              </a:rPr>
              <a:t> и </a:t>
            </a:r>
          </a:p>
          <a:p>
            <a:r>
              <a:rPr lang="sr-Cyrl-RS" sz="2400" u="sng" dirty="0" smtClean="0">
                <a:cs typeface="Times New Roman" panose="02020603050405020304" pitchFamily="18" charset="0"/>
              </a:rPr>
              <a:t>без проблема са језиком и/или говором</a:t>
            </a:r>
          </a:p>
          <a:p>
            <a:pPr marL="0" indent="0">
              <a:buNone/>
            </a:pPr>
            <a:endParaRPr lang="sr-Cyrl-RS" sz="2400" dirty="0" smtClean="0"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6897A-F205-4848-A8C5-B1B936C637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6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4"/>
    </mc:Choice>
    <mc:Fallback xmlns="">
      <p:transition spd="slow" advTm="484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556792"/>
            <a:ext cx="7520940" cy="45879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800" dirty="0" smtClean="0"/>
              <a:t>                         ОРИЈЕНТАЦИЈА </a:t>
            </a:r>
          </a:p>
          <a:p>
            <a:pPr marL="457200" indent="-457200">
              <a:buAutoNum type="arabicPeriod"/>
            </a:pPr>
            <a:r>
              <a:rPr lang="sr-Cyrl-RS" sz="2000" dirty="0" smtClean="0"/>
              <a:t>Оријентација према сопственој (аутопсихичка) и туђој личности (алопсихичка):</a:t>
            </a:r>
          </a:p>
          <a:p>
            <a:pPr marL="0" indent="0">
              <a:buNone/>
            </a:pPr>
            <a:r>
              <a:rPr lang="sr-Cyrl-RS" sz="2000" dirty="0" smtClean="0"/>
              <a:t>Које је Ваше име и презиме? Ваш датум рођења је?</a:t>
            </a:r>
          </a:p>
          <a:p>
            <a:pPr marL="0" indent="0">
              <a:buNone/>
            </a:pPr>
            <a:r>
              <a:rPr lang="sr-Cyrl-RS" sz="2000" dirty="0" smtClean="0"/>
              <a:t>Место вашег рођења је? Занимање? Старост? Ко су људи у Вашем окружењу? Са ким живите?</a:t>
            </a:r>
          </a:p>
          <a:p>
            <a:pPr marL="457200" indent="-457200">
              <a:buAutoNum type="arabicPeriod" startAt="2"/>
            </a:pPr>
            <a:r>
              <a:rPr lang="sr-Cyrl-RS" sz="2000" dirty="0" smtClean="0"/>
              <a:t>Оријентација у простору:</a:t>
            </a:r>
          </a:p>
          <a:p>
            <a:pPr marL="0" indent="0">
              <a:buNone/>
            </a:pPr>
            <a:r>
              <a:rPr lang="sr-Cyrl-RS" sz="2000" dirty="0" smtClean="0"/>
              <a:t>Реците ми место на ко</a:t>
            </a:r>
            <a:r>
              <a:rPr lang="en-US" sz="2000" dirty="0" smtClean="0"/>
              <a:t>j</a:t>
            </a:r>
            <a:r>
              <a:rPr lang="sr-Cyrl-RS" sz="2000" dirty="0" smtClean="0"/>
              <a:t>ем месту се налазимо сада (име болнице/амбуланте, спрат, град)</a:t>
            </a:r>
          </a:p>
          <a:p>
            <a:pPr marL="457200" indent="-457200">
              <a:buAutoNum type="arabicPeriod" startAt="3"/>
            </a:pPr>
            <a:r>
              <a:rPr lang="sr-Cyrl-RS" sz="2000" dirty="0" smtClean="0"/>
              <a:t>Оријентација у времену:</a:t>
            </a:r>
          </a:p>
          <a:p>
            <a:pPr marL="0" indent="0">
              <a:buNone/>
            </a:pPr>
            <a:r>
              <a:rPr lang="sr-Cyrl-RS" sz="2000" dirty="0" smtClean="0"/>
              <a:t>Годину, годишње доба, дан у недељи и приближно време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6897A-F205-4848-A8C5-B1B936C63746}" type="slidenum">
              <a:rPr lang="en-US" smtClean="0"/>
              <a:t>20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ИСПИТИВАЊЕ </a:t>
            </a:r>
            <a:r>
              <a:rPr lang="sr-Cyrl-RS" dirty="0" smtClean="0"/>
              <a:t>МЕНТАЛНОГ И КОГНИТИВНОГ СТАТУСА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56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r>
              <a:rPr lang="sr-Cyrl-RS" sz="2000" dirty="0" smtClean="0"/>
              <a:t>Очувана оријентација не искључује постојање значајнијих поремећаја памћења</a:t>
            </a:r>
          </a:p>
          <a:p>
            <a:r>
              <a:rPr lang="sr-Cyrl-RS" sz="2000" dirty="0" smtClean="0"/>
              <a:t>Оријентација у времену пружа највише информација</a:t>
            </a:r>
          </a:p>
          <a:p>
            <a:r>
              <a:rPr lang="sr-Cyrl-RS" sz="2000" dirty="0" smtClean="0"/>
              <a:t>Грешка од плус/минус два дана је прихватљива, као и од плус/минус 30 минута</a:t>
            </a:r>
          </a:p>
          <a:p>
            <a:r>
              <a:rPr lang="sr-Cyrl-RS" sz="2000" dirty="0" smtClean="0"/>
              <a:t>Брза оријентација: „Колико дуго сте у болници?“</a:t>
            </a:r>
          </a:p>
          <a:p>
            <a:r>
              <a:rPr lang="sr-Cyrl-RS" sz="2000" dirty="0" smtClean="0"/>
              <a:t>Органско оштећење мозга – поремећај оријентацију у времену и према месту</a:t>
            </a:r>
          </a:p>
          <a:p>
            <a:r>
              <a:rPr lang="sr-Cyrl-RS" sz="2000" dirty="0" smtClean="0"/>
              <a:t>Код тешких деменција – не препознавање сопствених укућана 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6897A-F205-4848-A8C5-B1B936C63746}" type="slidenum">
              <a:rPr lang="en-US" smtClean="0"/>
              <a:t>21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ИСПИТИВАЊЕ </a:t>
            </a:r>
            <a:r>
              <a:rPr lang="sr-Cyrl-RS" dirty="0" smtClean="0"/>
              <a:t>МЕНТАЛНОГ И КОГНИТИВНОГ СТАТУСА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04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7992888" cy="48759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 smtClean="0"/>
              <a:t>             </a:t>
            </a:r>
            <a:r>
              <a:rPr lang="en-US" dirty="0" smtClean="0"/>
              <a:t>                       </a:t>
            </a:r>
            <a:r>
              <a:rPr lang="sr-Cyrl-RS" sz="2400" dirty="0" smtClean="0"/>
              <a:t>ПАЖЊА</a:t>
            </a:r>
          </a:p>
          <a:p>
            <a:pPr>
              <a:buFontTx/>
              <a:buChar char="-"/>
            </a:pPr>
            <a:r>
              <a:rPr lang="sr-Cyrl-RS" sz="2000" dirty="0" smtClean="0"/>
              <a:t>Од пацијента тражимо да: </a:t>
            </a:r>
            <a:br>
              <a:rPr lang="sr-Cyrl-RS" sz="2000" dirty="0" smtClean="0"/>
            </a:br>
            <a:r>
              <a:rPr lang="sr-Cyrl-RS" sz="2000" dirty="0" smtClean="0"/>
              <a:t>Да неки знак (нпр.подигне руку) сваки пут када у низу гласова које без правила изговарамо чује глас „а“</a:t>
            </a:r>
          </a:p>
          <a:p>
            <a:pPr marL="0" indent="0">
              <a:buNone/>
            </a:pPr>
            <a:r>
              <a:rPr lang="sr-Cyrl-RS" sz="2000" dirty="0" smtClean="0"/>
              <a:t>                              ПАЖЊА И КОНЦЕНТРАЦИЈА</a:t>
            </a:r>
          </a:p>
          <a:p>
            <a:pPr>
              <a:buFontTx/>
              <a:buChar char="-"/>
            </a:pPr>
            <a:r>
              <a:rPr lang="sr-Cyrl-RS" sz="2000" dirty="0" smtClean="0"/>
              <a:t>Набраја месеце у години уназад</a:t>
            </a:r>
          </a:p>
          <a:p>
            <a:pPr>
              <a:buFontTx/>
              <a:buChar char="-"/>
            </a:pPr>
            <a:r>
              <a:rPr lang="sr-Cyrl-RS" sz="2000" dirty="0" smtClean="0"/>
              <a:t>Да од 100 одузима 7 серијски</a:t>
            </a:r>
          </a:p>
          <a:p>
            <a:pPr marL="0" indent="0">
              <a:buNone/>
            </a:pPr>
            <a:r>
              <a:rPr lang="sr-Cyrl-RS" sz="1800" dirty="0" smtClean="0"/>
              <a:t>       </a:t>
            </a:r>
            <a:r>
              <a:rPr lang="en-US" sz="1800" dirty="0" smtClean="0"/>
              <a:t>      </a:t>
            </a:r>
            <a:r>
              <a:rPr lang="sr-Cyrl-RS" sz="1800" dirty="0" smtClean="0"/>
              <a:t>ПАЖЊА, КОНЦЕНТРАЦИЈА И НЕПОСРЕДНО УПАМЋИВАЊЕ</a:t>
            </a:r>
          </a:p>
          <a:p>
            <a:pPr marL="0" indent="0">
              <a:buNone/>
            </a:pPr>
            <a:r>
              <a:rPr lang="sr-Cyrl-RS" sz="2000" dirty="0" smtClean="0"/>
              <a:t>-Да понови бројеве које насумично без реда изговарамо  у растућем низу, брзином од приближно једног броја у секунди. Почињемо са низом од три цифре и тај низ повећавамо за по један број до границе када је испитаник способан да тај низ без грешке понови. Нормално је 6 ±1. 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6897A-F205-4848-A8C5-B1B936C63746}" type="slidenum">
              <a:rPr lang="en-US" smtClean="0"/>
              <a:t>22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ИСПИТИВАЊЕ </a:t>
            </a:r>
            <a:r>
              <a:rPr lang="sr-Cyrl-RS" dirty="0" smtClean="0"/>
              <a:t>МЕНТАЛНОГ И КОГНИТИВНОГ СТАТУСА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08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                                      ПАМЋЕЊЕ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r>
              <a:rPr lang="sr-Cyrl-RS" sz="2000" dirty="0" smtClean="0"/>
              <a:t>                   </a:t>
            </a:r>
            <a:r>
              <a:rPr lang="sr-Cyrl-RS" sz="2400" dirty="0" smtClean="0"/>
              <a:t>1.Непосредно упамћивање (радна меморија</a:t>
            </a:r>
            <a:r>
              <a:rPr lang="sr-Cyrl-RS" sz="2000" dirty="0" smtClean="0"/>
              <a:t>)</a:t>
            </a:r>
          </a:p>
          <a:p>
            <a:pPr marL="0" indent="0">
              <a:buNone/>
            </a:pP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Око 6-7 бројки</a:t>
            </a:r>
          </a:p>
          <a:p>
            <a:pPr>
              <a:buFontTx/>
              <a:buChar char="-"/>
            </a:pPr>
            <a:r>
              <a:rPr lang="sr-Cyrl-RS" sz="2000" dirty="0" smtClean="0"/>
              <a:t>Преко 7 цифара  би већ захтевало активно упамћивање </a:t>
            </a:r>
          </a:p>
          <a:p>
            <a:pPr marL="0" indent="0">
              <a:buNone/>
            </a:pPr>
            <a:r>
              <a:rPr lang="sr-Cyrl-RS" sz="2000" dirty="0" smtClean="0"/>
              <a:t>-   Радна меморија је оштећена код изолованих фокалних оштећења горњих делова </a:t>
            </a:r>
            <a:r>
              <a:rPr lang="sr-Cyrl-RS" sz="2000" dirty="0" smtClean="0">
                <a:solidFill>
                  <a:srgbClr val="FF0000"/>
                </a:solidFill>
              </a:rPr>
              <a:t>фронталне</a:t>
            </a:r>
            <a:r>
              <a:rPr lang="sr-Cyrl-RS" sz="2000" dirty="0" smtClean="0"/>
              <a:t> коре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6897A-F205-4848-A8C5-B1B936C63746}" type="slidenum">
              <a:rPr lang="en-US" smtClean="0"/>
              <a:t>23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ИСПИТИВАЊЕ </a:t>
            </a:r>
            <a:r>
              <a:rPr lang="sr-Cyrl-RS" dirty="0" smtClean="0"/>
              <a:t>МЕНТАЛНОГ И КОГНИТИВНОГ СТАТУСА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02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7520940" cy="429992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sz="2400" dirty="0"/>
              <a:t> </a:t>
            </a:r>
            <a:r>
              <a:rPr lang="sr-Cyrl-RS" sz="2400" dirty="0" smtClean="0"/>
              <a:t>                             2. Краткорочно памћење</a:t>
            </a:r>
          </a:p>
          <a:p>
            <a:pPr marL="0" indent="0">
              <a:buNone/>
            </a:pPr>
            <a:endParaRPr lang="sr-Cyrl-RS" sz="2400" dirty="0" smtClean="0"/>
          </a:p>
          <a:p>
            <a:pPr>
              <a:buFontTx/>
              <a:buChar char="-"/>
            </a:pPr>
            <a:r>
              <a:rPr lang="sr-Cyrl-RS" sz="2000" dirty="0" smtClean="0"/>
              <a:t>Задржавање и могућност присећања специфићних информација (догађаји, речи, слике) након периода од неколико минута до неколико сати</a:t>
            </a:r>
          </a:p>
          <a:p>
            <a:pPr>
              <a:buFontTx/>
              <a:buChar char="-"/>
            </a:pPr>
            <a:r>
              <a:rPr lang="sr-Cyrl-RS" sz="2000" dirty="0" smtClean="0"/>
              <a:t>Заборављање скорих личних или породићних догађаја</a:t>
            </a:r>
          </a:p>
          <a:p>
            <a:pPr>
              <a:buFontTx/>
              <a:buChar char="-"/>
            </a:pPr>
            <a:r>
              <a:rPr lang="sr-Cyrl-RS" sz="2000" dirty="0" smtClean="0"/>
              <a:t>Затурање ствари по кући</a:t>
            </a:r>
          </a:p>
          <a:p>
            <a:pPr>
              <a:buFontTx/>
              <a:buChar char="-"/>
            </a:pPr>
            <a:r>
              <a:rPr lang="sr-Cyrl-RS" sz="2000" dirty="0" smtClean="0"/>
              <a:t>Понављање питања на које је у блиској прошлости већ дат одговор</a:t>
            </a:r>
          </a:p>
          <a:p>
            <a:pPr>
              <a:buFontTx/>
              <a:buChar char="-"/>
            </a:pPr>
            <a:r>
              <a:rPr lang="sr-Cyrl-RS" sz="2000" dirty="0" smtClean="0"/>
              <a:t>Немогућност да се прати или запамти заплет филма, ТВ емисије</a:t>
            </a:r>
          </a:p>
          <a:p>
            <a:pPr>
              <a:buFontTx/>
              <a:buChar char="-"/>
            </a:pPr>
            <a:r>
              <a:rPr lang="sr-Cyrl-RS" sz="2000" dirty="0" smtClean="0"/>
              <a:t>Тешкоћа са преношењем порука</a:t>
            </a:r>
          </a:p>
          <a:p>
            <a:pPr>
              <a:buFontTx/>
              <a:buChar char="-"/>
            </a:pPr>
            <a:r>
              <a:rPr lang="sr-Cyrl-RS" sz="2000" dirty="0" smtClean="0"/>
              <a:t>Све већа зависност од унапред припремљених листа активности</a:t>
            </a:r>
          </a:p>
          <a:p>
            <a:pPr>
              <a:buFontTx/>
              <a:buChar char="-"/>
            </a:pPr>
            <a:r>
              <a:rPr lang="sr-Cyrl-RS" sz="2000" dirty="0" smtClean="0"/>
              <a:t>Медијални </a:t>
            </a:r>
            <a:r>
              <a:rPr lang="sr-Cyrl-RS" sz="2000" dirty="0" smtClean="0">
                <a:solidFill>
                  <a:srgbClr val="FF0000"/>
                </a:solidFill>
              </a:rPr>
              <a:t>темпорални</a:t>
            </a:r>
            <a:r>
              <a:rPr lang="sr-Cyrl-RS" sz="2000" dirty="0" smtClean="0"/>
              <a:t> режањ (хипокампус и парахипокампалне структуре)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6897A-F205-4848-A8C5-B1B936C63746}" type="slidenum">
              <a:rPr lang="en-US" smtClean="0"/>
              <a:t>24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ИСПИТИВАЊЕ </a:t>
            </a:r>
            <a:r>
              <a:rPr lang="sr-Cyrl-RS" dirty="0" smtClean="0"/>
              <a:t>МЕНТАЛНОГ И КОГНИТИВНОГ СТАТУСА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97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                   Тестирање краткорочног памћења</a:t>
            </a:r>
          </a:p>
          <a:p>
            <a:pPr marL="0" indent="0">
              <a:buNone/>
            </a:pPr>
            <a:endParaRPr lang="sr-Cyrl-RS" sz="2400" dirty="0" smtClean="0"/>
          </a:p>
          <a:p>
            <a:r>
              <a:rPr lang="sr-Cyrl-RS" sz="2000" dirty="0" smtClean="0"/>
              <a:t>Са ким сте јутрос разговарали?</a:t>
            </a:r>
          </a:p>
          <a:p>
            <a:r>
              <a:rPr lang="sr-Cyrl-RS" sz="2000" dirty="0" smtClean="0"/>
              <a:t>Шта сте доручковали?</a:t>
            </a:r>
          </a:p>
          <a:p>
            <a:r>
              <a:rPr lang="sr-Cyrl-RS" sz="2000" dirty="0" smtClean="0"/>
              <a:t>Опишите ми како сте стигли до болнице</a:t>
            </a:r>
          </a:p>
          <a:p>
            <a:r>
              <a:rPr lang="sr-Cyrl-RS" sz="2000" dirty="0" smtClean="0"/>
              <a:t>Захтевамо да непосредно по саопштавању понови и запамти три неутралне и међусобно неповезане речи (лопта, сто, застава или јабука, кишобран, аутомобил), а потом након 3-5 минута тражимо да их понови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6897A-F205-4848-A8C5-B1B936C63746}" type="slidenum">
              <a:rPr lang="en-US" smtClean="0"/>
              <a:t>25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ИСПИТИВАЊЕ </a:t>
            </a:r>
            <a:r>
              <a:rPr lang="sr-Cyrl-RS" dirty="0" smtClean="0"/>
              <a:t>МЕНТАЛНОГ И КОГНИТИВНОГ СТАТУСА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85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84784"/>
            <a:ext cx="7520940" cy="45159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                          3. ДУГОРОЧНО ПАМЋЕЊЕ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r>
              <a:rPr lang="sr-Cyrl-RS" sz="2000" dirty="0" smtClean="0"/>
              <a:t>- Старе дуго познате информације из личног искуства испитаника и из домена општег знања</a:t>
            </a:r>
          </a:p>
          <a:p>
            <a:pPr marL="0" indent="0">
              <a:buNone/>
            </a:pPr>
            <a:r>
              <a:rPr lang="sr-Cyrl-RS" sz="2000" dirty="0" smtClean="0"/>
              <a:t>- Дифузно се задржава у неокортексу</a:t>
            </a:r>
          </a:p>
          <a:p>
            <a:pPr marL="0" indent="0">
              <a:buNone/>
            </a:pPr>
            <a:r>
              <a:rPr lang="sr-Cyrl-RS" sz="2000" dirty="0" smtClean="0"/>
              <a:t>- Заборављање стариг догађаја везаних за самог испитаника (аутобиографско памћење) и општих информација које би болесник требао да зна (семантичко памћење) или губљење у простору услед непрепознавања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6897A-F205-4848-A8C5-B1B936C63746}" type="slidenum">
              <a:rPr lang="en-US" smtClean="0"/>
              <a:t>26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ИСПИТИВАЊЕ </a:t>
            </a:r>
            <a:r>
              <a:rPr lang="sr-Cyrl-RS" dirty="0" smtClean="0"/>
              <a:t>МЕНТАЛНОГ И КОГНИТИВНОГ СТАТУСА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39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556792"/>
            <a:ext cx="7520940" cy="41559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                                       РАЧУНАЊЕ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r>
              <a:rPr lang="sr-Cyrl-RS" sz="2000" dirty="0" smtClean="0"/>
              <a:t>-     Способност бројања и рачунања (калкулија)</a:t>
            </a:r>
          </a:p>
          <a:p>
            <a:pPr>
              <a:buFontTx/>
              <a:buChar char="-"/>
            </a:pPr>
            <a:r>
              <a:rPr lang="sr-Cyrl-RS" sz="2000" dirty="0" smtClean="0"/>
              <a:t>Просте аритметичке радње напамет или на папиру </a:t>
            </a:r>
          </a:p>
          <a:p>
            <a:pPr>
              <a:buFontTx/>
              <a:buChar char="-"/>
            </a:pPr>
            <a:r>
              <a:rPr lang="sr-Cyrl-RS" sz="2000" dirty="0" smtClean="0"/>
              <a:t>Теже задатке типа сабирања двоцифрених бројева или секвенцијалног одузимања од 100</a:t>
            </a:r>
          </a:p>
          <a:p>
            <a:pPr>
              <a:buFontTx/>
              <a:buChar char="-"/>
            </a:pPr>
            <a:r>
              <a:rPr lang="sr-Cyrl-RS" sz="2000" dirty="0" smtClean="0"/>
              <a:t>Да из гомиле различитих новчића у нашој шаци издвоји неку задату суму</a:t>
            </a:r>
          </a:p>
          <a:p>
            <a:pPr>
              <a:buFontTx/>
              <a:buChar char="-"/>
            </a:pPr>
            <a:r>
              <a:rPr lang="sr-Cyrl-RS" sz="2000" dirty="0" smtClean="0"/>
              <a:t>Поремећај рачунања је </a:t>
            </a:r>
            <a:r>
              <a:rPr lang="sr-Cyrl-RS" sz="2000" dirty="0" smtClean="0">
                <a:solidFill>
                  <a:srgbClr val="FF0000"/>
                </a:solidFill>
              </a:rPr>
              <a:t>дискалкулија</a:t>
            </a:r>
            <a:r>
              <a:rPr lang="sr-Cyrl-RS" sz="2000" dirty="0" smtClean="0"/>
              <a:t> и карактеристичан је за оштећење </a:t>
            </a:r>
            <a:r>
              <a:rPr lang="sr-Cyrl-RS" sz="2000" dirty="0" smtClean="0">
                <a:solidFill>
                  <a:srgbClr val="FF0000"/>
                </a:solidFill>
              </a:rPr>
              <a:t>паријеталног</a:t>
            </a:r>
            <a:r>
              <a:rPr lang="sr-Cyrl-RS" sz="2000" dirty="0" smtClean="0"/>
              <a:t> режња  „доминантне“ хемисфере (посебно </a:t>
            </a:r>
            <a:r>
              <a:rPr lang="sr-Latn-RS" sz="2000" dirty="0" smtClean="0"/>
              <a:t>angularni girus)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6897A-F205-4848-A8C5-B1B936C63746}" type="slidenum">
              <a:rPr lang="en-US" smtClean="0"/>
              <a:t>27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ИСПИТИВАЊЕ </a:t>
            </a:r>
            <a:r>
              <a:rPr lang="sr-Cyrl-RS" dirty="0" smtClean="0"/>
              <a:t>МЕНТАЛНОГ И КОГНИТИВНОГ СТАТУСА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62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04864"/>
            <a:ext cx="8363272" cy="392129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sr-Cyrl-RS" sz="2400" dirty="0" smtClean="0"/>
              <a:t>   ЕГЗЕКУТИВНЕ ФУНКЦИЈЕ И ФУНКЦИЈЕ ФРОНТАЛНОГ РЕЖЊА</a:t>
            </a:r>
          </a:p>
          <a:p>
            <a:pPr marL="0" indent="0">
              <a:buNone/>
            </a:pPr>
            <a:endParaRPr lang="sr-Cyrl-RS" sz="2400" dirty="0" smtClean="0"/>
          </a:p>
          <a:p>
            <a:pPr>
              <a:buFontTx/>
              <a:buChar char="-"/>
            </a:pPr>
            <a:r>
              <a:rPr lang="sr-Cyrl-RS" sz="2000" dirty="0" smtClean="0"/>
              <a:t>Кора дорзолатералног фронталног режња</a:t>
            </a:r>
          </a:p>
          <a:p>
            <a:pPr>
              <a:buFontTx/>
              <a:buChar char="-"/>
            </a:pPr>
            <a:r>
              <a:rPr lang="sr-Cyrl-RS" sz="2000" dirty="0" smtClean="0"/>
              <a:t>Набојати што је више речи могуће које почињу неким словом током једног минута. Нормално је ≥ 12 речи</a:t>
            </a:r>
          </a:p>
          <a:p>
            <a:pPr>
              <a:buFontTx/>
              <a:buChar char="-"/>
            </a:pPr>
            <a:r>
              <a:rPr lang="sr-Cyrl-RS" sz="2000" dirty="0" smtClean="0"/>
              <a:t>Навести што је могуће више животиња, врсти воћа или сличног у истом временском оквиру. Нормално је 18-22 речи у минуту </a:t>
            </a:r>
          </a:p>
          <a:p>
            <a:pPr>
              <a:buFontTx/>
              <a:buChar char="-"/>
            </a:pPr>
            <a:r>
              <a:rPr lang="sr-Cyrl-RS" sz="2000" dirty="0" smtClean="0"/>
              <a:t>Да опише разлику између појединих појмова (прозор и врата; степенице и мердевине; парк и шума;...) </a:t>
            </a:r>
          </a:p>
          <a:p>
            <a:pPr>
              <a:buFontTx/>
              <a:buChar char="-"/>
            </a:pPr>
            <a:r>
              <a:rPr lang="sr-Cyrl-RS" sz="2000" dirty="0" smtClean="0"/>
              <a:t>Поремећај егзекутивних и фронталних функција укључује грешке у планирању, просуђивању, решавању проблема, контроли импулса и апстрактном мишљењу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6897A-F205-4848-A8C5-B1B936C63746}" type="slidenum">
              <a:rPr lang="en-US" smtClean="0"/>
              <a:t>28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ИСПИТИВАЊЕ </a:t>
            </a:r>
            <a:r>
              <a:rPr lang="sr-Cyrl-RS" dirty="0" smtClean="0"/>
              <a:t>МЕНТАЛНОГ И КОГНИТИВНОГ СТАТУСА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52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520940" cy="48039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                           ВИДНОПРОСТОРНЕ ФУНКЦИЈЕ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endParaRPr lang="sr-Cyrl-RS" sz="2400" dirty="0" smtClean="0"/>
          </a:p>
          <a:p>
            <a:pPr>
              <a:buFontTx/>
              <a:buChar char="-"/>
            </a:pPr>
            <a:r>
              <a:rPr lang="sr-Cyrl-RS" sz="2000" dirty="0" smtClean="0"/>
              <a:t>Просторне функције зависе од очуваности паријеталног и окципиталног режња</a:t>
            </a:r>
          </a:p>
          <a:p>
            <a:pPr>
              <a:buFontTx/>
              <a:buChar char="-"/>
            </a:pPr>
            <a:r>
              <a:rPr lang="sr-Cyrl-RS" sz="2000" dirty="0" smtClean="0"/>
              <a:t>Спонтано цртање и копирање геометријских фигура</a:t>
            </a:r>
          </a:p>
          <a:p>
            <a:pPr>
              <a:buFontTx/>
              <a:buChar char="-"/>
            </a:pPr>
            <a:r>
              <a:rPr lang="sr-Cyrl-RS" sz="2000" dirty="0" smtClean="0"/>
              <a:t>Тест цртања сата </a:t>
            </a:r>
          </a:p>
          <a:p>
            <a:pPr>
              <a:buFontTx/>
              <a:buChar char="-"/>
            </a:pPr>
            <a:r>
              <a:rPr lang="sr-Cyrl-RS" sz="2000" dirty="0" smtClean="0"/>
              <a:t>Занемаривање половине простора (хемиспацијални неглект) - оштећење недоминантне хемисфере </a:t>
            </a:r>
          </a:p>
          <a:p>
            <a:pPr>
              <a:buFontTx/>
              <a:buChar char="-"/>
            </a:pP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6897A-F205-4848-A8C5-B1B936C63746}" type="slidenum">
              <a:rPr lang="en-US" smtClean="0"/>
              <a:t>29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ИСПИТИВАЊЕ </a:t>
            </a:r>
            <a:r>
              <a:rPr lang="sr-Cyrl-RS" dirty="0" smtClean="0"/>
              <a:t>МЕНТАЛНОГ И КОГНИТИВНОГ СТАТУСА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42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520940" cy="4608512"/>
          </a:xfrm>
        </p:spPr>
        <p:txBody>
          <a:bodyPr>
            <a:normAutofit/>
          </a:bodyPr>
          <a:lstStyle/>
          <a:p>
            <a:r>
              <a:rPr lang="sr-Cyrl-RS" sz="2000" dirty="0" smtClean="0"/>
              <a:t>Да ли је </a:t>
            </a:r>
            <a:r>
              <a:rPr lang="sr-Cyrl-RS" sz="2000" dirty="0" smtClean="0">
                <a:solidFill>
                  <a:srgbClr val="FF0000"/>
                </a:solidFill>
              </a:rPr>
              <a:t>понашање</a:t>
            </a:r>
            <a:r>
              <a:rPr lang="sr-Cyrl-RS" sz="2000" dirty="0" smtClean="0"/>
              <a:t> испитаника социјално прихватљиво и адекватно (нпр.дезинхибисаност или агресивност, неукусне шале, давање непримерених коментара, еротизованост, претерана фамилијаризација са саговорником могу бити знак оштећења фронталног режња)?</a:t>
            </a:r>
          </a:p>
          <a:p>
            <a:endParaRPr lang="sr-Cyrl-RS" sz="2000" dirty="0" smtClean="0"/>
          </a:p>
          <a:p>
            <a:r>
              <a:rPr lang="sr-Cyrl-RS" sz="2000" dirty="0" smtClean="0"/>
              <a:t>Да ли пацијент делује </a:t>
            </a:r>
            <a:r>
              <a:rPr lang="sr-Cyrl-RS" sz="2000" dirty="0" smtClean="0">
                <a:solidFill>
                  <a:srgbClr val="FF0000"/>
                </a:solidFill>
              </a:rPr>
              <a:t>депресивно</a:t>
            </a:r>
            <a:r>
              <a:rPr lang="sr-Cyrl-RS" sz="2000" dirty="0" smtClean="0"/>
              <a:t> (тужно лице, скрушене постуралности и редуковане моторике, спор монотон говор, набрано чело, забринут изглед лица)?</a:t>
            </a:r>
          </a:p>
          <a:p>
            <a:endParaRPr lang="sr-Cyrl-RS" sz="2000" dirty="0" smtClean="0"/>
          </a:p>
          <a:p>
            <a:r>
              <a:rPr lang="sr-Cyrl-RS" sz="2000" dirty="0" smtClean="0"/>
              <a:t>Да ли постоје знаци </a:t>
            </a:r>
            <a:r>
              <a:rPr lang="sr-Cyrl-RS" sz="2000" dirty="0" smtClean="0">
                <a:solidFill>
                  <a:srgbClr val="FF0000"/>
                </a:solidFill>
              </a:rPr>
              <a:t>самозанемаривања</a:t>
            </a:r>
            <a:r>
              <a:rPr lang="sr-Cyrl-RS" sz="2000" dirty="0" smtClean="0"/>
              <a:t> (неуредна, неадекватна одећа, неодржавање личне хигијене, запуштеност и сл. Прате деменцију, депресију, злоупотребу алкохола и других једињења или лекова). 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6897A-F205-4848-A8C5-B1B936C637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95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2"/>
    </mc:Choice>
    <mc:Fallback xmlns="">
      <p:transition spd="slow" advTm="362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7520940" cy="473197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sz="2400" dirty="0" smtClean="0"/>
              <a:t>                                                 АГНОЗИЈЕ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r>
              <a:rPr lang="sr-Cyrl-RS" sz="2000" dirty="0" smtClean="0"/>
              <a:t>- Поремећај препознавања у сфери одређеног чула упркос очуваним сензорним путевима и свести</a:t>
            </a:r>
          </a:p>
          <a:p>
            <a:pPr marL="0" indent="0">
              <a:buNone/>
            </a:pPr>
            <a:r>
              <a:rPr lang="sr-Cyrl-RS" sz="2000" dirty="0" smtClean="0">
                <a:solidFill>
                  <a:srgbClr val="FF0000"/>
                </a:solidFill>
              </a:rPr>
              <a:t>- Визуелна- </a:t>
            </a:r>
            <a:r>
              <a:rPr lang="sr-Cyrl-RS" sz="2000" dirty="0"/>
              <a:t>О</a:t>
            </a:r>
            <a:r>
              <a:rPr lang="sr-Cyrl-RS" sz="2000" dirty="0" smtClean="0"/>
              <a:t>чувана ШВП и визус; Оштећење визуелне асоцијационе коре (ареје 18 и 19) обе хемисфере; Показивање предмета и слика уз захтев испитаника да их именује</a:t>
            </a:r>
          </a:p>
          <a:p>
            <a:pPr marL="0" indent="0">
              <a:buNone/>
            </a:pPr>
            <a:r>
              <a:rPr lang="sr-Cyrl-RS" sz="2000" dirty="0" smtClean="0">
                <a:solidFill>
                  <a:srgbClr val="FF0000"/>
                </a:solidFill>
              </a:rPr>
              <a:t>- Прозопагнозија – </a:t>
            </a:r>
            <a:r>
              <a:rPr lang="sr-Cyrl-RS" sz="2000" dirty="0" smtClean="0"/>
              <a:t>неспособност препознавња лица; Обострано оштећење доњих делова темпоралног и окципиталног режња са десне стране</a:t>
            </a:r>
          </a:p>
          <a:p>
            <a:pPr marL="0" indent="0">
              <a:buNone/>
            </a:pPr>
            <a:r>
              <a:rPr lang="sr-Cyrl-RS" sz="2000" dirty="0" smtClean="0"/>
              <a:t>- Агнозија за боје (</a:t>
            </a:r>
            <a:r>
              <a:rPr lang="sr-Cyrl-RS" sz="2000" dirty="0" smtClean="0">
                <a:solidFill>
                  <a:srgbClr val="FF0000"/>
                </a:solidFill>
              </a:rPr>
              <a:t>ахроматопсија</a:t>
            </a:r>
            <a:r>
              <a:rPr lang="sr-Cyrl-RS" sz="2000" dirty="0" smtClean="0"/>
              <a:t>)</a:t>
            </a:r>
          </a:p>
          <a:p>
            <a:pPr marL="0" indent="0">
              <a:buNone/>
            </a:pPr>
            <a:r>
              <a:rPr lang="sr-Cyrl-RS" sz="2000" dirty="0" smtClean="0">
                <a:solidFill>
                  <a:srgbClr val="FF0000"/>
                </a:solidFill>
              </a:rPr>
              <a:t>-  Аудитивна</a:t>
            </a:r>
            <a:r>
              <a:rPr lang="sr-Cyrl-RS" sz="2000" dirty="0" smtClean="0"/>
              <a:t> – Испитивање се врши звецкањем кључева,...</a:t>
            </a:r>
          </a:p>
          <a:p>
            <a:pPr marL="0" indent="0">
              <a:buNone/>
            </a:pPr>
            <a:r>
              <a:rPr lang="sr-Cyrl-RS" sz="2000" dirty="0" smtClean="0">
                <a:solidFill>
                  <a:srgbClr val="FF0000"/>
                </a:solidFill>
              </a:rPr>
              <a:t>- Астереогнозија</a:t>
            </a:r>
            <a:r>
              <a:rPr lang="sr-Cyrl-RS" sz="2000" dirty="0" smtClean="0"/>
              <a:t> (тактилна) – Оштећење секундарних асоцијативних региона паријеталне коре супротне стране тела</a:t>
            </a:r>
          </a:p>
          <a:p>
            <a:pPr>
              <a:buFontTx/>
              <a:buChar char="-"/>
            </a:pPr>
            <a:r>
              <a:rPr lang="sr-Cyrl-RS" sz="2000" dirty="0" smtClean="0">
                <a:solidFill>
                  <a:srgbClr val="FF0000"/>
                </a:solidFill>
              </a:rPr>
              <a:t>Аутотопагнозија</a:t>
            </a:r>
            <a:r>
              <a:rPr lang="sr-Cyrl-RS" sz="2000" dirty="0" smtClean="0"/>
              <a:t> (препознавање сопственог тела), агнозија прстију. </a:t>
            </a:r>
          </a:p>
          <a:p>
            <a:pPr marL="0" indent="0">
              <a:buNone/>
            </a:pP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6897A-F205-4848-A8C5-B1B936C63746}" type="slidenum">
              <a:rPr lang="en-US" smtClean="0"/>
              <a:t>30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ИСПИТИВАЊЕ </a:t>
            </a:r>
            <a:r>
              <a:rPr lang="sr-Cyrl-RS" dirty="0" smtClean="0"/>
              <a:t>МЕНТАЛНОГ И КОГНИТИВНОГ СТАТУСА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6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84784"/>
            <a:ext cx="7520940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                                               </a:t>
            </a:r>
          </a:p>
          <a:p>
            <a:pPr marL="0" indent="0" algn="ctr">
              <a:buNone/>
            </a:pPr>
            <a:r>
              <a:rPr lang="sr-Cyrl-RS" sz="2400" dirty="0"/>
              <a:t> </a:t>
            </a:r>
            <a:r>
              <a:rPr lang="sr-Cyrl-RS" sz="2400" dirty="0" smtClean="0"/>
              <a:t>  АПРАКСИЈА</a:t>
            </a:r>
          </a:p>
          <a:p>
            <a:pPr marL="0" indent="0">
              <a:buNone/>
            </a:pPr>
            <a:r>
              <a:rPr lang="sr-Cyrl-RS" sz="2000" dirty="0" smtClean="0"/>
              <a:t>-    Поремећај извођења научених, вољних, моторних активности, осмишљених са одређеним циљем</a:t>
            </a:r>
          </a:p>
          <a:p>
            <a:pPr marL="0" indent="0">
              <a:buNone/>
            </a:pPr>
            <a:r>
              <a:rPr lang="sr-Cyrl-RS" sz="2000" dirty="0" smtClean="0"/>
              <a:t>-    На усмени з</a:t>
            </a:r>
            <a:r>
              <a:rPr lang="sr-Latn-RS" sz="2000" dirty="0" smtClean="0"/>
              <a:t>a</a:t>
            </a:r>
            <a:r>
              <a:rPr lang="sr-Cyrl-RS" sz="2000" dirty="0"/>
              <a:t>х</a:t>
            </a:r>
            <a:r>
              <a:rPr lang="sr-Cyrl-RS" sz="2000" dirty="0" smtClean="0"/>
              <a:t>тев пантомимом да покаже како се салутира, прети песницом, перу зуби, откључавају врата, шутира лопта </a:t>
            </a:r>
          </a:p>
          <a:p>
            <a:pPr>
              <a:buFontTx/>
              <a:buChar char="-"/>
            </a:pPr>
            <a:r>
              <a:rPr lang="sr-Cyrl-RS" sz="2000" dirty="0" smtClean="0"/>
              <a:t>Опште: </a:t>
            </a:r>
            <a:r>
              <a:rPr lang="sr-Cyrl-RS" sz="2000" dirty="0" smtClean="0">
                <a:solidFill>
                  <a:srgbClr val="FF0000"/>
                </a:solidFill>
              </a:rPr>
              <a:t>идеомоторна, идеациона, кинетичка</a:t>
            </a:r>
          </a:p>
          <a:p>
            <a:pPr>
              <a:buFontTx/>
              <a:buChar char="-"/>
            </a:pPr>
            <a:r>
              <a:rPr lang="sr-Cyrl-RS" sz="2000" dirty="0" smtClean="0"/>
              <a:t>Специфичне за задатак</a:t>
            </a:r>
            <a:r>
              <a:rPr lang="sr-Cyrl-RS" sz="2000" dirty="0" smtClean="0">
                <a:solidFill>
                  <a:srgbClr val="FF0000"/>
                </a:solidFill>
              </a:rPr>
              <a:t>: апраксија говора, облачења, гутања, отварања капака, окуломоторна, оробуколингвална, конструкциона, концептуална</a:t>
            </a:r>
          </a:p>
          <a:p>
            <a:pPr marL="0" indent="0">
              <a:buNone/>
            </a:pPr>
            <a:r>
              <a:rPr lang="sr-Cyrl-RS" sz="2000" dirty="0" smtClean="0">
                <a:solidFill>
                  <a:srgbClr val="FF0000"/>
                </a:solidFill>
              </a:rPr>
              <a:t>- Етиологија: </a:t>
            </a:r>
            <a:r>
              <a:rPr lang="sr-Cyrl-RS" sz="2000" dirty="0" smtClean="0"/>
              <a:t>Деменција, цереброваскуларне болести, тумори, трауме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6897A-F205-4848-A8C5-B1B936C63746}" type="slidenum">
              <a:rPr lang="en-US" smtClean="0"/>
              <a:t>31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ИСПИТИВАЊЕ </a:t>
            </a:r>
            <a:r>
              <a:rPr lang="sr-Cyrl-RS" dirty="0" smtClean="0"/>
              <a:t>МЕНТАЛНОГ И КОГНИТИВНОГ СТАТУСА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73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772816"/>
            <a:ext cx="7520940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                                           АПРАКСИЈА</a:t>
            </a:r>
          </a:p>
          <a:p>
            <a:pPr marL="0" indent="0">
              <a:buNone/>
            </a:pPr>
            <a:r>
              <a:rPr lang="sr-Cyrl-RS" sz="2000" dirty="0" smtClean="0"/>
              <a:t>-    На усмени з</a:t>
            </a:r>
            <a:r>
              <a:rPr lang="sr-Latn-RS" sz="2000" dirty="0" smtClean="0"/>
              <a:t>a</a:t>
            </a:r>
            <a:r>
              <a:rPr lang="sr-Cyrl-RS" sz="2000" dirty="0"/>
              <a:t>х</a:t>
            </a:r>
            <a:r>
              <a:rPr lang="sr-Cyrl-RS" sz="2000" dirty="0" smtClean="0"/>
              <a:t>тев пантомимом да покаже како се салутира, прети песницом, перу зуби, откључавају врата, шутира лопта </a:t>
            </a:r>
          </a:p>
          <a:p>
            <a:pPr marL="0" indent="0">
              <a:buNone/>
            </a:pPr>
            <a:r>
              <a:rPr lang="sr-Cyrl-RS" sz="2000" dirty="0" smtClean="0"/>
              <a:t>-    Ако није у стању, покажемо му и тражимо да имитира покрете (ако је могуће, реч је о </a:t>
            </a:r>
            <a:r>
              <a:rPr lang="sr-Cyrl-RS" sz="2000" dirty="0" smtClean="0">
                <a:solidFill>
                  <a:srgbClr val="FF0000"/>
                </a:solidFill>
              </a:rPr>
              <a:t>идеомоторној</a:t>
            </a:r>
            <a:r>
              <a:rPr lang="sr-Cyrl-RS" sz="2000" dirty="0" smtClean="0"/>
              <a:t> апраксији)</a:t>
            </a:r>
          </a:p>
          <a:p>
            <a:pPr marL="0" indent="0">
              <a:buNone/>
            </a:pPr>
            <a:r>
              <a:rPr lang="sr-Cyrl-RS" sz="2000" dirty="0" smtClean="0"/>
              <a:t>-     </a:t>
            </a:r>
            <a:r>
              <a:rPr lang="sr-Cyrl-RS" sz="2000" dirty="0" smtClean="0">
                <a:solidFill>
                  <a:srgbClr val="FF0000"/>
                </a:solidFill>
              </a:rPr>
              <a:t>Идеациона</a:t>
            </a:r>
            <a:r>
              <a:rPr lang="sr-Cyrl-RS" sz="2000" dirty="0" smtClean="0"/>
              <a:t> апраксија-немогућност извођења секвенце покрета у правилном редоследу: да пресавије папир, стави га у коверту и залепи марку; код разних деменција; леви премоторни регион (за планирање)</a:t>
            </a:r>
          </a:p>
          <a:p>
            <a:pPr>
              <a:buFontTx/>
              <a:buChar char="-"/>
            </a:pPr>
            <a:r>
              <a:rPr lang="sr-Cyrl-RS" sz="2000" dirty="0" smtClean="0">
                <a:solidFill>
                  <a:srgbClr val="FF0000"/>
                </a:solidFill>
              </a:rPr>
              <a:t>Луријин тест </a:t>
            </a:r>
            <a:r>
              <a:rPr lang="sr-Cyrl-RS" sz="2000" dirty="0" smtClean="0"/>
              <a:t>серије од три покрета (песница-брид-длан) –апраксија екстремитета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6897A-F205-4848-A8C5-B1B936C63746}" type="slidenum">
              <a:rPr lang="en-US" smtClean="0"/>
              <a:t>32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ИСПИТИВАЊЕ </a:t>
            </a:r>
            <a:r>
              <a:rPr lang="sr-Cyrl-RS" dirty="0" smtClean="0"/>
              <a:t>МЕНТАЛНОГ И КОГНИТИВНОГ СТАТУСА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10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796" y="332657"/>
            <a:ext cx="8229600" cy="1368152"/>
          </a:xfrm>
        </p:spPr>
        <p:txBody>
          <a:bodyPr>
            <a:noAutofit/>
          </a:bodyPr>
          <a:lstStyle/>
          <a:p>
            <a:pPr algn="ctr"/>
            <a:r>
              <a:rPr lang="sr-Cyrl-RS" sz="3600" dirty="0" smtClean="0"/>
              <a:t/>
            </a:r>
            <a:br>
              <a:rPr lang="sr-Cyrl-RS" sz="3600" dirty="0" smtClean="0"/>
            </a:br>
            <a:r>
              <a:rPr lang="sr-Cyrl-RS" sz="3600" dirty="0" smtClean="0"/>
              <a:t>ПРИМИТИВНИ РЕФЛЕСКИ</a:t>
            </a:r>
            <a:br>
              <a:rPr lang="sr-Cyrl-RS" sz="3600" dirty="0" smtClean="0"/>
            </a:br>
            <a:r>
              <a:rPr lang="sr-Cyrl-RS" sz="3600" dirty="0" smtClean="0"/>
              <a:t>(ДЕЗИНХИБИЦИОНИ ЗНАЦИ)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dirty="0" smtClean="0"/>
              <a:t> </a:t>
            </a:r>
          </a:p>
          <a:p>
            <a:pPr marL="0" indent="0">
              <a:buNone/>
            </a:pPr>
            <a:r>
              <a:rPr lang="sr-Cyrl-RS" sz="2000" dirty="0" smtClean="0"/>
              <a:t>-     Са развојем и сазревањем нервног система, виши кортикални центри мозга (неокортекс) преузимају кључну улогу у избору моторних реакција и инхибирају примитивније обрасце моторног понашања, који су интегрисани у другим, „нижим“ деловима коре или ЦНС-а;</a:t>
            </a:r>
          </a:p>
          <a:p>
            <a:pPr>
              <a:buFontTx/>
              <a:buChar char="-"/>
            </a:pPr>
            <a:r>
              <a:rPr lang="sr-Cyrl-RS" sz="2000" dirty="0" smtClean="0"/>
              <a:t>Код опсежних оштећења посебно коре фронталног режња престају и њени инхибиторни утицаји, па се као пооследица те дезинхибиције испољавају примитивнији обрасци моторних одговора;</a:t>
            </a:r>
          </a:p>
          <a:p>
            <a:pPr>
              <a:buFontTx/>
              <a:buChar char="-"/>
            </a:pP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Рефлекс </a:t>
            </a:r>
            <a:r>
              <a:rPr lang="sr-Latn-RS" sz="2000" dirty="0" smtClean="0"/>
              <a:t>m.orbicularisa orisa (</a:t>
            </a:r>
            <a:r>
              <a:rPr lang="sr-Cyrl-RS" sz="2000" dirty="0" smtClean="0"/>
              <a:t>рефлекс пућења)</a:t>
            </a:r>
          </a:p>
          <a:p>
            <a:pPr>
              <a:buFontTx/>
              <a:buChar char="-"/>
            </a:pPr>
            <a:r>
              <a:rPr lang="sr-Cyrl-RS" sz="2000" dirty="0" smtClean="0"/>
              <a:t>Рефлекс хватања</a:t>
            </a:r>
          </a:p>
          <a:p>
            <a:pPr>
              <a:buFontTx/>
              <a:buChar char="-"/>
            </a:pPr>
            <a:r>
              <a:rPr lang="sr-Cyrl-RS" sz="2000" dirty="0" smtClean="0"/>
              <a:t>Палмоментални рефлекс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1CD1-57BC-45ED-B50B-03D83A061AE8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0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sr-Cyrl-RS" sz="2000" dirty="0" smtClean="0"/>
              <a:t>- Претпоставља се да се ови рефлекси интегришу у кори паријеталног режња, али током развоја убрзо бивају инхибирани дејством фронталне коре и поново се испољавају само када је фронтални режањ озбиљније оштећен; 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sr-Cyrl-RS" sz="2000" dirty="0" smtClean="0"/>
              <a:t>- Могу се понекада јавити и код нормалних особа;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sr-Cyrl-RS" sz="2000" dirty="0" smtClean="0"/>
              <a:t>- Јављају се код одмаклих деменција;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sr-Cyrl-RS" sz="2000" dirty="0" smtClean="0"/>
              <a:t>- Ако се јаве једнострано указују на патологију контралатералног фронталног режња.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2CCC9-1CC5-43A5-B2ED-5EC822009745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34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2796" y="332657"/>
            <a:ext cx="8229600" cy="1368152"/>
          </a:xfrm>
        </p:spPr>
        <p:txBody>
          <a:bodyPr>
            <a:noAutofit/>
          </a:bodyPr>
          <a:lstStyle/>
          <a:p>
            <a:pPr algn="ctr"/>
            <a:r>
              <a:rPr lang="sr-Cyrl-RS" sz="3600" dirty="0" smtClean="0"/>
              <a:t/>
            </a:r>
            <a:br>
              <a:rPr lang="sr-Cyrl-RS" sz="3600" dirty="0" smtClean="0"/>
            </a:br>
            <a:r>
              <a:rPr lang="sr-Cyrl-RS" sz="3600" dirty="0" smtClean="0"/>
              <a:t>ПРИМИТИВНИ РЕФЛЕСКИ</a:t>
            </a:r>
            <a:br>
              <a:rPr lang="sr-Cyrl-RS" sz="3600" dirty="0" smtClean="0"/>
            </a:br>
            <a:r>
              <a:rPr lang="sr-Cyrl-RS" sz="3600" dirty="0" smtClean="0"/>
              <a:t>(ДЕЗИНХИБИЦИОНИ ЗНАЦИ)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13294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800" dirty="0" smtClean="0"/>
              <a:t>                           </a:t>
            </a:r>
            <a:r>
              <a:rPr lang="sr-Cyrl-RS" sz="2800" dirty="0" smtClean="0">
                <a:solidFill>
                  <a:srgbClr val="FFFF00"/>
                </a:solidFill>
              </a:rPr>
              <a:t>Рефлекс пућења</a:t>
            </a:r>
          </a:p>
          <a:p>
            <a:pPr marL="0" indent="0">
              <a:buNone/>
            </a:pPr>
            <a:endParaRPr lang="sr-Cyrl-RS" sz="2800" dirty="0" smtClean="0"/>
          </a:p>
          <a:p>
            <a:pPr marL="0" indent="0">
              <a:buNone/>
            </a:pPr>
            <a:r>
              <a:rPr lang="sr-Cyrl-RS" sz="2000" dirty="0" smtClean="0"/>
              <a:t>-     Лаком перкусијом неуролошког чекића изнад горње усне испитаника који жмури;</a:t>
            </a:r>
          </a:p>
          <a:p>
            <a:pPr marL="0" indent="0">
              <a:buNone/>
            </a:pPr>
            <a:r>
              <a:rPr lang="sr-Cyrl-RS" sz="2000" dirty="0" smtClean="0"/>
              <a:t>-     Код здравих особа нема одговара;</a:t>
            </a:r>
          </a:p>
          <a:p>
            <a:pPr marL="0" indent="0">
              <a:buNone/>
            </a:pPr>
            <a:r>
              <a:rPr lang="sr-Cyrl-RS" sz="2000" dirty="0" smtClean="0"/>
              <a:t>-     Код </a:t>
            </a:r>
            <a:r>
              <a:rPr lang="sr-Cyrl-RS" sz="2000" dirty="0" smtClean="0">
                <a:solidFill>
                  <a:srgbClr val="FFFF00"/>
                </a:solidFill>
              </a:rPr>
              <a:t>дуфузних оштећења коре мозга и обостране лезије кортикобулбарних путева</a:t>
            </a:r>
            <a:r>
              <a:rPr lang="sr-Cyrl-RS" sz="2000" dirty="0" smtClean="0"/>
              <a:t>;</a:t>
            </a:r>
          </a:p>
          <a:p>
            <a:pPr marL="0" indent="0">
              <a:buNone/>
            </a:pPr>
            <a:r>
              <a:rPr lang="sr-Cyrl-RS" sz="2000" dirty="0" smtClean="0"/>
              <a:t>-     Тоничка контракција </a:t>
            </a:r>
            <a:r>
              <a:rPr lang="sr-Latn-RS" sz="2000" dirty="0" smtClean="0"/>
              <a:t>m.orbicularisa orisa-</a:t>
            </a:r>
            <a:r>
              <a:rPr lang="sr-Cyrl-RS" sz="2000" dirty="0" smtClean="0"/>
              <a:t>горња и доња усна заузимају положај пућења;</a:t>
            </a:r>
          </a:p>
          <a:p>
            <a:pPr>
              <a:buFontTx/>
              <a:buChar char="-"/>
            </a:pPr>
            <a:r>
              <a:rPr lang="sr-Cyrl-RS" sz="2000" dirty="0" smtClean="0"/>
              <a:t>Покрет сисања у посебно тешким оштећењима;</a:t>
            </a:r>
          </a:p>
          <a:p>
            <a:pPr>
              <a:buFontTx/>
              <a:buChar char="-"/>
            </a:pPr>
            <a:r>
              <a:rPr lang="sr-Cyrl-RS" sz="2000" dirty="0" smtClean="0"/>
              <a:t>Окретање главе уз упоредне покрете сисања;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07E13-0525-4F16-B275-48356153F5E0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35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2796" y="332657"/>
            <a:ext cx="8229600" cy="1368152"/>
          </a:xfrm>
        </p:spPr>
        <p:txBody>
          <a:bodyPr>
            <a:noAutofit/>
          </a:bodyPr>
          <a:lstStyle/>
          <a:p>
            <a:pPr algn="ctr"/>
            <a:r>
              <a:rPr lang="sr-Cyrl-RS" sz="3600" dirty="0" smtClean="0"/>
              <a:t/>
            </a:r>
            <a:br>
              <a:rPr lang="sr-Cyrl-RS" sz="3600" dirty="0" smtClean="0"/>
            </a:br>
            <a:r>
              <a:rPr lang="sr-Cyrl-RS" sz="3600" dirty="0" smtClean="0"/>
              <a:t>ПРИМИТИВНИ РЕФЛЕСКИ</a:t>
            </a:r>
            <a:br>
              <a:rPr lang="sr-Cyrl-RS" sz="3600" dirty="0" smtClean="0"/>
            </a:br>
            <a:r>
              <a:rPr lang="sr-Cyrl-RS" sz="3600" dirty="0" smtClean="0"/>
              <a:t>(ДЕЗИНХИБИЦИОНИ ЗНАЦИ)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7474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sz="2400" dirty="0" smtClean="0"/>
              <a:t>                               </a:t>
            </a:r>
            <a:endParaRPr lang="sr-Cyrl-RS" sz="2800" dirty="0" smtClean="0"/>
          </a:p>
          <a:p>
            <a:pPr marL="0" indent="0" algn="ctr">
              <a:buNone/>
            </a:pPr>
            <a:r>
              <a:rPr lang="sr-Cyrl-RS" sz="2800" dirty="0">
                <a:solidFill>
                  <a:srgbClr val="FFFF00"/>
                </a:solidFill>
              </a:rPr>
              <a:t>Рефлекс хватања</a:t>
            </a:r>
            <a:endParaRPr lang="sr-Cyrl-RS" sz="28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sr-Cyrl-RS" sz="2400" dirty="0" smtClean="0"/>
              <a:t>- По длану болесника повлачимо дршку неуролошког чекића, између палца и кажипрста;</a:t>
            </a:r>
          </a:p>
          <a:p>
            <a:pPr marL="0" indent="0" algn="just">
              <a:buNone/>
            </a:pPr>
            <a:r>
              <a:rPr lang="sr-Cyrl-RS" sz="2400" dirty="0" smtClean="0"/>
              <a:t>- Нормално присутан до 4.месеца старости;</a:t>
            </a:r>
          </a:p>
          <a:p>
            <a:pPr marL="0" indent="0" algn="just">
              <a:buNone/>
            </a:pPr>
            <a:r>
              <a:rPr lang="sr-Cyrl-RS" sz="2400" dirty="0" smtClean="0"/>
              <a:t>- Болесник нехотично хвата и држи, без вољног пуштања по престанку дражења и при покушају испитивача да дршку извуче, испитаник је још чвршће стеже;</a:t>
            </a:r>
          </a:p>
          <a:p>
            <a:pPr marL="0" indent="0" algn="just">
              <a:buNone/>
            </a:pPr>
            <a:r>
              <a:rPr lang="sr-Cyrl-RS" sz="2400" dirty="0" smtClean="0"/>
              <a:t>- </a:t>
            </a:r>
            <a:r>
              <a:rPr lang="sr-Cyrl-RS" sz="2400" dirty="0" smtClean="0">
                <a:solidFill>
                  <a:srgbClr val="FFFF00"/>
                </a:solidFill>
              </a:rPr>
              <a:t>Магнетна реакција</a:t>
            </a:r>
            <a:r>
              <a:rPr lang="sr-Cyrl-RS" sz="2400" dirty="0" smtClean="0"/>
              <a:t>;</a:t>
            </a:r>
          </a:p>
          <a:p>
            <a:pPr marL="0" indent="0" algn="just">
              <a:buNone/>
            </a:pPr>
            <a:r>
              <a:rPr lang="sr-Cyrl-RS" sz="2400" dirty="0" smtClean="0"/>
              <a:t>- Код обостраног оштећења горњих гируса фронталних режњева коре.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C8BBE-A264-4EFF-B005-1ADF9EAA743D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36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2796" y="332657"/>
            <a:ext cx="8229600" cy="1368152"/>
          </a:xfrm>
        </p:spPr>
        <p:txBody>
          <a:bodyPr>
            <a:noAutofit/>
          </a:bodyPr>
          <a:lstStyle/>
          <a:p>
            <a:pPr algn="ctr"/>
            <a:r>
              <a:rPr lang="sr-Cyrl-RS" sz="3600" dirty="0" smtClean="0"/>
              <a:t/>
            </a:r>
            <a:br>
              <a:rPr lang="sr-Cyrl-RS" sz="3600" dirty="0" smtClean="0"/>
            </a:br>
            <a:r>
              <a:rPr lang="sr-Cyrl-RS" sz="3600" dirty="0" smtClean="0"/>
              <a:t>ПРИМИТИВНИ РЕФЛЕСКИ</a:t>
            </a:r>
            <a:br>
              <a:rPr lang="sr-Cyrl-RS" sz="3600" dirty="0" smtClean="0"/>
            </a:br>
            <a:r>
              <a:rPr lang="sr-Cyrl-RS" sz="3600" dirty="0" smtClean="0"/>
              <a:t>(ДЕЗИНХИБИЦИОНИ ЗНАЦИ)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6063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sz="2800" dirty="0" smtClean="0"/>
              <a:t>                   </a:t>
            </a:r>
            <a:r>
              <a:rPr lang="sr-Cyrl-RS" sz="2800" dirty="0" smtClean="0">
                <a:solidFill>
                  <a:srgbClr val="FFFF00"/>
                </a:solidFill>
              </a:rPr>
              <a:t>Палмоментални рефлекс</a:t>
            </a:r>
          </a:p>
          <a:p>
            <a:pPr marL="0" indent="0">
              <a:buNone/>
            </a:pPr>
            <a:endParaRPr lang="sr-Cyrl-RS" sz="2800" dirty="0" smtClean="0"/>
          </a:p>
          <a:p>
            <a:pPr marL="0" indent="0">
              <a:buNone/>
            </a:pPr>
            <a:r>
              <a:rPr lang="sr-Cyrl-RS" sz="2400" dirty="0" smtClean="0"/>
              <a:t>- Указује на опсежне дегенеративне болести мозга;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r>
              <a:rPr lang="sr-Cyrl-RS" sz="2400" dirty="0" smtClean="0"/>
              <a:t>- Од болесника тражимо да нас гледа у очи, а ми, истовремено док тупим предметом прелазимо преко тенара од ручја ка прстима, посматрамо браду болесника са исте стране;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r>
              <a:rPr lang="sr-Cyrl-RS" sz="2400" dirty="0" smtClean="0"/>
              <a:t>- Неисцрпна контракција </a:t>
            </a:r>
            <a:r>
              <a:rPr lang="sr-Latn-RS" sz="2400" dirty="0" smtClean="0"/>
              <a:t>m.mentalisa </a:t>
            </a:r>
            <a:r>
              <a:rPr lang="sr-Cyrl-RS" sz="2400" dirty="0" smtClean="0"/>
              <a:t>на бради болесника (најмање 4-5 пута).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DB26D-4011-44D7-8633-8653DE02B581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37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2796" y="332657"/>
            <a:ext cx="8229600" cy="1368152"/>
          </a:xfrm>
        </p:spPr>
        <p:txBody>
          <a:bodyPr>
            <a:noAutofit/>
          </a:bodyPr>
          <a:lstStyle/>
          <a:p>
            <a:pPr algn="ctr"/>
            <a:r>
              <a:rPr lang="sr-Cyrl-RS" sz="3600" dirty="0" smtClean="0"/>
              <a:t/>
            </a:r>
            <a:br>
              <a:rPr lang="sr-Cyrl-RS" sz="3600" dirty="0" smtClean="0"/>
            </a:br>
            <a:r>
              <a:rPr lang="sr-Cyrl-RS" sz="3600" dirty="0" smtClean="0"/>
              <a:t>ПРИМИТИВНИ РЕФЛЕСКИ</a:t>
            </a:r>
            <a:br>
              <a:rPr lang="sr-Cyrl-RS" sz="3600" dirty="0" smtClean="0"/>
            </a:br>
            <a:r>
              <a:rPr lang="sr-Cyrl-RS" sz="3600" dirty="0" smtClean="0"/>
              <a:t>(ДЕЗИНХИБИЦИОНИ ЗНАЦИ)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248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/>
            </a:r>
            <a:br>
              <a:rPr lang="sr-Cyrl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dirty="0" smtClean="0"/>
              <a:t>                                 Литература</a:t>
            </a:r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dirty="0" smtClean="0"/>
              <a:t>Владимир С.Костић. Основи неуролошког прегледа, 2013. Београд.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81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/>
            </a:r>
            <a:br>
              <a:rPr lang="sr-Cyrl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sr-Cyrl-RS" dirty="0" smtClean="0"/>
              <a:t>Клинички приступ пацијенту са когнитивним симптомима (АБ)</a:t>
            </a:r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dirty="0" smtClean="0"/>
              <a:t>1. ЕПИЗОДИЧНО ПАМЋЕЊЕ</a:t>
            </a:r>
          </a:p>
          <a:p>
            <a:pPr marL="0" indent="0">
              <a:buNone/>
            </a:pPr>
            <a:r>
              <a:rPr lang="sr-Cyrl-RS" dirty="0" smtClean="0"/>
              <a:t>Заборављање скорашњих догађаја</a:t>
            </a:r>
          </a:p>
          <a:p>
            <a:pPr marL="0" indent="0">
              <a:buNone/>
            </a:pPr>
            <a:r>
              <a:rPr lang="sr-Cyrl-RS" dirty="0" smtClean="0"/>
              <a:t>Губљење личних предмета</a:t>
            </a:r>
          </a:p>
          <a:p>
            <a:pPr marL="0" indent="0">
              <a:buNone/>
            </a:pPr>
            <a:r>
              <a:rPr lang="sr-Cyrl-RS" dirty="0" smtClean="0"/>
              <a:t>Понављање питања</a:t>
            </a:r>
          </a:p>
          <a:p>
            <a:pPr marL="0" indent="0">
              <a:buNone/>
            </a:pPr>
            <a:r>
              <a:rPr lang="sr-Cyrl-RS" dirty="0" smtClean="0"/>
              <a:t>Кашњење у плаћању рачуна</a:t>
            </a:r>
          </a:p>
          <a:p>
            <a:pPr marL="0" indent="0">
              <a:buNone/>
            </a:pPr>
            <a:r>
              <a:rPr lang="sr-Cyrl-RS" dirty="0" smtClean="0"/>
              <a:t>Лоша дуготрајна/аутобиографска меморија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92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84784"/>
            <a:ext cx="7520940" cy="4371937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Елементи које посебно пратимо су:</a:t>
            </a:r>
            <a:endParaRPr lang="sr-Cyrl-RS" dirty="0" smtClean="0"/>
          </a:p>
          <a:p>
            <a:pPr marL="0" indent="0">
              <a:buNone/>
            </a:pPr>
            <a:endParaRPr lang="sr-Cyrl-RS" dirty="0" smtClean="0"/>
          </a:p>
          <a:p>
            <a:r>
              <a:rPr lang="sr-Cyrl-RS" sz="2000" dirty="0" smtClean="0"/>
              <a:t>1. Изглед и понашање</a:t>
            </a:r>
          </a:p>
          <a:p>
            <a:r>
              <a:rPr lang="sr-Cyrl-RS" sz="2000" dirty="0" smtClean="0"/>
              <a:t>2. Расположење</a:t>
            </a:r>
          </a:p>
          <a:p>
            <a:r>
              <a:rPr lang="sr-Cyrl-RS" sz="2000" dirty="0" smtClean="0"/>
              <a:t>3. Вегетатитивни симптоми и витални динамизми (телесна маса, поремећаји спавања, апетит, опстипација, сексуални нагон, презнојеност или хиперхидроза, палпитације, хиперсаливација,...)</a:t>
            </a:r>
          </a:p>
          <a:p>
            <a:r>
              <a:rPr lang="sr-Cyrl-RS" sz="2000" dirty="0" smtClean="0"/>
              <a:t>4. Сумануте идеје и перцептивне обмане (илузије и халуцинације)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6897A-F205-4848-A8C5-B1B936C637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77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12"/>
    </mc:Choice>
    <mc:Fallback xmlns="">
      <p:transition spd="slow" advTm="2312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/>
            </a:r>
            <a:br>
              <a:rPr lang="sr-Cyrl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sr-Cyrl-RS" dirty="0" smtClean="0"/>
              <a:t>Клинички приступ пацијенту са когнитивним симптомима (АБ)</a:t>
            </a:r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dirty="0" smtClean="0"/>
              <a:t>2. ВИЗУОПРОСТОРНЕ ФУНКЦИЈЕ</a:t>
            </a:r>
          </a:p>
          <a:p>
            <a:pPr marL="0" indent="0">
              <a:buNone/>
            </a:pPr>
            <a:r>
              <a:rPr lang="sr-Cyrl-RS" dirty="0" smtClean="0"/>
              <a:t>Проблеми при навигацији/губљење у простору</a:t>
            </a:r>
          </a:p>
          <a:p>
            <a:pPr marL="0" indent="0">
              <a:buNone/>
            </a:pPr>
            <a:r>
              <a:rPr lang="sr-Cyrl-RS" dirty="0" smtClean="0"/>
              <a:t>Потешкоће у проналажењу предмета</a:t>
            </a:r>
          </a:p>
          <a:p>
            <a:pPr marL="0" indent="0">
              <a:buNone/>
            </a:pPr>
            <a:r>
              <a:rPr lang="sr-Cyrl-RS" dirty="0" smtClean="0"/>
              <a:t>Отежано препознавање објеката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7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/>
            </a:r>
            <a:br>
              <a:rPr lang="sr-Cyrl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sr-Cyrl-RS" dirty="0" smtClean="0"/>
              <a:t>Клинички приступ пацијенту са когнитивним симптомима (АБ)</a:t>
            </a:r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dirty="0" smtClean="0"/>
              <a:t>3. ЈЕЗИЧКЕ ФУНКЦИЈЕ</a:t>
            </a:r>
          </a:p>
          <a:p>
            <a:pPr marL="0" indent="0">
              <a:buNone/>
            </a:pPr>
            <a:r>
              <a:rPr lang="sr-Cyrl-RS" dirty="0" smtClean="0"/>
              <a:t>Отежано присећање речи</a:t>
            </a:r>
          </a:p>
          <a:p>
            <a:pPr marL="0" indent="0">
              <a:buNone/>
            </a:pPr>
            <a:r>
              <a:rPr lang="sr-Cyrl-RS" dirty="0" smtClean="0"/>
              <a:t>Отежано разумевање речи/реченица</a:t>
            </a:r>
          </a:p>
          <a:p>
            <a:pPr marL="0" indent="0">
              <a:buNone/>
            </a:pPr>
            <a:r>
              <a:rPr lang="sr-Cyrl-RS" dirty="0" smtClean="0"/>
              <a:t>Нефлуентан говор</a:t>
            </a:r>
          </a:p>
          <a:p>
            <a:pPr marL="0" indent="0">
              <a:buNone/>
            </a:pPr>
            <a:r>
              <a:rPr lang="sr-Cyrl-RS" dirty="0" smtClean="0"/>
              <a:t>Граматичке грешке</a:t>
            </a:r>
          </a:p>
          <a:p>
            <a:pPr marL="0" indent="0">
              <a:buNone/>
            </a:pPr>
            <a:r>
              <a:rPr lang="sr-Cyrl-RS" dirty="0" smtClean="0"/>
              <a:t>Отежано читање</a:t>
            </a:r>
          </a:p>
          <a:p>
            <a:pPr marL="0" indent="0">
              <a:buNone/>
            </a:pPr>
            <a:r>
              <a:rPr lang="sr-Cyrl-RS" dirty="0" smtClean="0"/>
              <a:t>Отежано писање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23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/>
            </a:r>
            <a:br>
              <a:rPr lang="sr-Cyrl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sr-Cyrl-RS" dirty="0" smtClean="0"/>
              <a:t>Клинички приступ пацијенту са когнитивним симптомима (АБ)</a:t>
            </a:r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dirty="0"/>
              <a:t>4</a:t>
            </a:r>
            <a:r>
              <a:rPr lang="sr-Cyrl-RS" dirty="0" smtClean="0"/>
              <a:t>. ЕГЗЕКУТИВНЕ ФУНКЦИЈЕ</a:t>
            </a:r>
          </a:p>
          <a:p>
            <a:pPr marL="0" indent="0">
              <a:buNone/>
            </a:pPr>
            <a:r>
              <a:rPr lang="sr-Cyrl-RS" dirty="0" smtClean="0"/>
              <a:t>Отежано организовање, фокус, мултитаскинг</a:t>
            </a:r>
          </a:p>
          <a:p>
            <a:pPr marL="0" indent="0">
              <a:buNone/>
            </a:pPr>
            <a:r>
              <a:rPr lang="sr-Cyrl-RS" dirty="0" smtClean="0"/>
              <a:t>Отежано расуђивање, решавање проблема, одлучивање</a:t>
            </a:r>
          </a:p>
          <a:p>
            <a:pPr marL="0" indent="0">
              <a:buNone/>
            </a:pPr>
            <a:r>
              <a:rPr lang="sr-Cyrl-RS" dirty="0" smtClean="0"/>
              <a:t>Слабо процењивање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45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/>
            </a:r>
            <a:br>
              <a:rPr lang="sr-Cyrl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sr-Cyrl-RS" dirty="0" smtClean="0"/>
              <a:t>Клинички приступ пацијенту са когнитивним симптомима (АБ)</a:t>
            </a:r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dirty="0" smtClean="0"/>
              <a:t>5. ДРУГЕ КОГНИТИВНЕ ФУНКЦИЈЕ</a:t>
            </a:r>
          </a:p>
          <a:p>
            <a:pPr marL="0" indent="0">
              <a:buNone/>
            </a:pPr>
            <a:r>
              <a:rPr lang="sr-Cyrl-RS" dirty="0" smtClean="0"/>
              <a:t>Рачунање</a:t>
            </a:r>
          </a:p>
          <a:p>
            <a:pPr marL="0" indent="0">
              <a:buNone/>
            </a:pPr>
            <a:r>
              <a:rPr lang="sr-Cyrl-RS" dirty="0" smtClean="0"/>
              <a:t>Отежана употреба уређаја</a:t>
            </a:r>
          </a:p>
          <a:p>
            <a:pPr marL="0" indent="0">
              <a:buNone/>
            </a:pPr>
            <a:r>
              <a:rPr lang="sr-Cyrl-RS" dirty="0" smtClean="0"/>
              <a:t>Дезоријентација у времену и простору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8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/>
            </a:r>
            <a:br>
              <a:rPr lang="sr-Cyrl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sr-Cyrl-RS" dirty="0" smtClean="0"/>
              <a:t>Клинички приступ пацијенту са когнитивним симптомима (АБ)</a:t>
            </a:r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dirty="0" smtClean="0"/>
              <a:t>ПСИХИЈАТРИЈСКИ/БИХЕЈВИОРАЛНИ ПОРЕМЕЋАЈИ</a:t>
            </a:r>
          </a:p>
          <a:p>
            <a:pPr marL="0" indent="0">
              <a:buNone/>
            </a:pPr>
            <a:r>
              <a:rPr lang="sr-Cyrl-RS" dirty="0" smtClean="0"/>
              <a:t>Депресија, апатија, анксиозност, иритабилност, агитација, слаба контрола импулса, халуцинације, промена личности, нова интересовања, опсесивно-компулзвно понашање, губитак емпатије, дезингибиција, лоша хигијена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67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/>
            </a:r>
            <a:br>
              <a:rPr lang="sr-Cyrl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dirty="0" smtClean="0"/>
              <a:t>Клинички приступ пацијенту са когнитивним симптомима (АБ)</a:t>
            </a:r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dirty="0" smtClean="0"/>
              <a:t>МОТОРНИ ПОРЕМЕЋАЈИ</a:t>
            </a:r>
          </a:p>
          <a:p>
            <a:pPr marL="0" indent="0">
              <a:buNone/>
            </a:pPr>
            <a:r>
              <a:rPr lang="sr-Cyrl-RS" dirty="0" smtClean="0"/>
              <a:t>Понављање/бесциљно понашање</a:t>
            </a:r>
          </a:p>
          <a:p>
            <a:pPr marL="0" indent="0">
              <a:buNone/>
            </a:pPr>
            <a:r>
              <a:rPr lang="sr-Cyrl-RS" dirty="0" smtClean="0"/>
              <a:t>Слабост мишића</a:t>
            </a:r>
          </a:p>
          <a:p>
            <a:pPr marL="0" indent="0">
              <a:buNone/>
            </a:pPr>
            <a:r>
              <a:rPr lang="sr-Cyrl-RS" dirty="0" smtClean="0"/>
              <a:t>Поремећај равнотеже/падови</a:t>
            </a:r>
          </a:p>
          <a:p>
            <a:pPr marL="0" indent="0">
              <a:buNone/>
            </a:pPr>
            <a:r>
              <a:rPr lang="sr-Cyrl-RS" dirty="0" smtClean="0"/>
              <a:t>Нестабилност</a:t>
            </a:r>
          </a:p>
          <a:p>
            <a:pPr marL="0" indent="0">
              <a:buNone/>
            </a:pPr>
            <a:r>
              <a:rPr lang="sr-Cyrl-RS" dirty="0" smtClean="0"/>
              <a:t>Тремор</a:t>
            </a:r>
          </a:p>
          <a:p>
            <a:pPr marL="0" indent="0">
              <a:buNone/>
            </a:pPr>
            <a:r>
              <a:rPr lang="sr-Cyrl-RS" dirty="0" smtClean="0"/>
              <a:t>Грчеви</a:t>
            </a:r>
          </a:p>
          <a:p>
            <a:pPr marL="0" indent="0">
              <a:buNone/>
            </a:pPr>
            <a:r>
              <a:rPr lang="sr-Cyrl-RS" dirty="0" smtClean="0"/>
              <a:t>Фасцикулације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6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/>
            </a:r>
            <a:br>
              <a:rPr lang="sr-Cyrl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sr-Cyrl-RS" dirty="0" smtClean="0"/>
              <a:t>Клинички приступ пацијенту са когнитивним симптомима (АБ)</a:t>
            </a:r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dirty="0" smtClean="0"/>
              <a:t>ПОРЕМЕЋАЈ СПАВАЊА</a:t>
            </a:r>
          </a:p>
          <a:p>
            <a:pPr marL="0" indent="0">
              <a:buNone/>
            </a:pPr>
            <a:r>
              <a:rPr lang="sr-Cyrl-RS" dirty="0" smtClean="0"/>
              <a:t>Несаница</a:t>
            </a:r>
          </a:p>
          <a:p>
            <a:pPr marL="0" indent="0">
              <a:buNone/>
            </a:pPr>
            <a:r>
              <a:rPr lang="sr-Cyrl-RS" dirty="0" smtClean="0"/>
              <a:t>Гласно хркање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21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/>
            </a:r>
            <a:br>
              <a:rPr lang="sr-Cyrl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sr-Cyrl-RS" dirty="0" smtClean="0"/>
              <a:t>Клинички приступ пацијенту са когнитивним симптомима (АБ)</a:t>
            </a:r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dirty="0" smtClean="0"/>
              <a:t>ОПШТИ/АУТОНОМНИ ПОРЕМЕЋАЈИ</a:t>
            </a:r>
          </a:p>
          <a:p>
            <a:pPr marL="0" indent="0">
              <a:buNone/>
            </a:pPr>
            <a:r>
              <a:rPr lang="sr-Cyrl-RS" dirty="0" smtClean="0"/>
              <a:t>Губитак тежине/пораст телесне тежине</a:t>
            </a:r>
          </a:p>
          <a:p>
            <a:pPr marL="0" indent="0">
              <a:buNone/>
            </a:pPr>
            <a:r>
              <a:rPr lang="sr-Cyrl-RS" dirty="0" smtClean="0"/>
              <a:t>Промене у начину исхране</a:t>
            </a:r>
          </a:p>
          <a:p>
            <a:pPr marL="0" indent="0">
              <a:buNone/>
            </a:pPr>
            <a:r>
              <a:rPr lang="sr-Cyrl-RS" dirty="0" smtClean="0"/>
              <a:t>Инконтиненција</a:t>
            </a:r>
          </a:p>
          <a:p>
            <a:pPr marL="0" indent="0">
              <a:buNone/>
            </a:pPr>
            <a:r>
              <a:rPr lang="sr-Cyrl-RS" dirty="0" smtClean="0"/>
              <a:t>Сексуална дисфункција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60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573880" y="188640"/>
            <a:ext cx="8101807" cy="975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  <a:tab pos="8229600" algn="l"/>
                <a:tab pos="8915400" algn="l"/>
                <a:tab pos="9601200" algn="l"/>
                <a:tab pos="10287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1pPr>
            <a:lvl2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  <a:tab pos="8229600" algn="l"/>
                <a:tab pos="8915400" algn="l"/>
                <a:tab pos="9601200" algn="l"/>
                <a:tab pos="10287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2pPr>
            <a:lvl3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  <a:tab pos="8229600" algn="l"/>
                <a:tab pos="8915400" algn="l"/>
                <a:tab pos="9601200" algn="l"/>
                <a:tab pos="10287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3pPr>
            <a:lvl4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  <a:tab pos="8229600" algn="l"/>
                <a:tab pos="8915400" algn="l"/>
                <a:tab pos="9601200" algn="l"/>
                <a:tab pos="10287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4pPr>
            <a:lvl5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  <a:tab pos="8229600" algn="l"/>
                <a:tab pos="8915400" algn="l"/>
                <a:tab pos="9601200" algn="l"/>
                <a:tab pos="10287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  <a:tab pos="8229600" algn="l"/>
                <a:tab pos="8915400" algn="l"/>
                <a:tab pos="9601200" algn="l"/>
                <a:tab pos="10287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  <a:tab pos="8229600" algn="l"/>
                <a:tab pos="8915400" algn="l"/>
                <a:tab pos="9601200" algn="l"/>
                <a:tab pos="10287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  <a:tab pos="8229600" algn="l"/>
                <a:tab pos="8915400" algn="l"/>
                <a:tab pos="9601200" algn="l"/>
                <a:tab pos="10287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  <a:tab pos="8229600" algn="l"/>
                <a:tab pos="8915400" algn="l"/>
                <a:tab pos="9601200" algn="l"/>
                <a:tab pos="10287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sr-Cyrl-RS" altLang="en-US" sz="3600" dirty="0" smtClean="0">
                <a:solidFill>
                  <a:schemeClr val="tx1"/>
                </a:solidFill>
                <a:latin typeface="+mn-lt"/>
              </a:rPr>
              <a:t>Приказ случаја АБ</a:t>
            </a:r>
            <a:endParaRPr lang="en-US" altLang="en-US" sz="3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68313" y="6237288"/>
            <a:ext cx="8207375" cy="46037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dist="19080" dir="5400000" algn="ctr" rotWithShape="0">
              <a:srgbClr val="808080">
                <a:alpha val="63020"/>
              </a:srgbClr>
            </a:outerShdw>
          </a:effectLst>
          <a:extLst/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9pPr>
          </a:lstStyle>
          <a:p>
            <a:pPr algn="ctr">
              <a:buClrTx/>
              <a:buFontTx/>
              <a:buNone/>
            </a:pPr>
            <a:r>
              <a:rPr lang="sr-Cyrl-RS" altLang="en-US" sz="2400" dirty="0" smtClean="0">
                <a:solidFill>
                  <a:srgbClr val="FFFFFF"/>
                </a:solidFill>
                <a:latin typeface="+mn-lt"/>
                <a:cs typeface="Arial" charset="0"/>
              </a:rPr>
              <a:t>Уназад годину дана</a:t>
            </a:r>
            <a:endParaRPr lang="sr-Latn-CS" altLang="en-US" sz="2400" dirty="0">
              <a:solidFill>
                <a:srgbClr val="FFFFFF"/>
              </a:solidFill>
              <a:latin typeface="+mn-lt"/>
              <a:cs typeface="Arial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468313" y="1557338"/>
            <a:ext cx="3959225" cy="406876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80" cap="sq">
            <a:solidFill>
              <a:srgbClr val="FFFFFF"/>
            </a:solidFill>
            <a:miter lim="800000"/>
            <a:headEnd/>
            <a:tailEnd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1pPr>
            <a:lvl2pPr marL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9pPr>
          </a:lstStyle>
          <a:p>
            <a:pPr>
              <a:buClr>
                <a:srgbClr val="FFFFFF"/>
              </a:buClr>
              <a:buFont typeface="Wingdings" charset="2"/>
              <a:buChar char=""/>
            </a:pPr>
            <a:r>
              <a:rPr lang="en-US" altLang="en-US" sz="24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Cyrl-RS" altLang="en-US" sz="2400" dirty="0" smtClean="0">
                <a:solidFill>
                  <a:srgbClr val="FFFFFF"/>
                </a:solidFill>
                <a:latin typeface="+mn-lt"/>
              </a:rPr>
              <a:t>Заборавност за нове догађаје</a:t>
            </a:r>
            <a:r>
              <a:rPr lang="en-US" altLang="en-US" sz="2400" dirty="0" smtClean="0">
                <a:solidFill>
                  <a:srgbClr val="FFFFFF"/>
                </a:solidFill>
                <a:latin typeface="+mn-lt"/>
              </a:rPr>
              <a:t> </a:t>
            </a:r>
            <a:endParaRPr lang="en-US" altLang="en-US" sz="2400" dirty="0">
              <a:solidFill>
                <a:srgbClr val="FFFFFF"/>
              </a:solidFill>
              <a:latin typeface="+mn-lt"/>
            </a:endParaRPr>
          </a:p>
          <a:p>
            <a:pPr lvl="1" indent="0">
              <a:buClr>
                <a:srgbClr val="FFFFFF"/>
              </a:buClr>
              <a:buFont typeface="Wingdings" charset="2"/>
              <a:buChar char=""/>
            </a:pPr>
            <a:r>
              <a:rPr lang="sr-Cyrl-RS" altLang="en-US" sz="2000" dirty="0" smtClean="0">
                <a:solidFill>
                  <a:srgbClr val="FFFFFF"/>
                </a:solidFill>
                <a:latin typeface="+mn-lt"/>
                <a:cs typeface="Arial" charset="0"/>
              </a:rPr>
              <a:t>Ко је био у посети</a:t>
            </a:r>
            <a:endParaRPr lang="en-US" altLang="en-US" sz="2000" dirty="0">
              <a:solidFill>
                <a:srgbClr val="FFFFFF"/>
              </a:solidFill>
              <a:latin typeface="+mn-lt"/>
              <a:cs typeface="Arial" charset="0"/>
            </a:endParaRPr>
          </a:p>
          <a:p>
            <a:pPr lvl="1" indent="0">
              <a:buClr>
                <a:srgbClr val="FFFFFF"/>
              </a:buClr>
              <a:buFont typeface="Wingdings" charset="2"/>
              <a:buChar char=""/>
            </a:pPr>
            <a:r>
              <a:rPr lang="sr-Cyrl-RS" altLang="en-US" sz="2000" dirty="0" smtClean="0">
                <a:solidFill>
                  <a:srgbClr val="FFFFFF"/>
                </a:solidFill>
                <a:latin typeface="+mn-lt"/>
                <a:cs typeface="Arial" charset="0"/>
              </a:rPr>
              <a:t>Шта је јела</a:t>
            </a:r>
            <a:endParaRPr lang="en-US" altLang="en-US" sz="2000" dirty="0">
              <a:solidFill>
                <a:srgbClr val="FFFFFF"/>
              </a:solidFill>
              <a:latin typeface="+mn-lt"/>
              <a:cs typeface="Arial" charset="0"/>
            </a:endParaRPr>
          </a:p>
          <a:p>
            <a:pPr lvl="1" indent="0">
              <a:buClr>
                <a:srgbClr val="FFFFFF"/>
              </a:buClr>
              <a:buFont typeface="Wingdings" charset="2"/>
              <a:buChar char=""/>
            </a:pPr>
            <a:r>
              <a:rPr lang="sr-Cyrl-RS" altLang="en-US" sz="2000" dirty="0" smtClean="0">
                <a:solidFill>
                  <a:srgbClr val="FFFFFF"/>
                </a:solidFill>
                <a:latin typeface="+mn-lt"/>
                <a:cs typeface="Arial" charset="0"/>
              </a:rPr>
              <a:t>Где је шта оставила</a:t>
            </a:r>
            <a:r>
              <a:rPr lang="en-US" altLang="en-US" sz="2000" dirty="0" smtClean="0">
                <a:solidFill>
                  <a:srgbClr val="FFFFFF"/>
                </a:solidFill>
                <a:latin typeface="+mn-lt"/>
                <a:cs typeface="Arial" charset="0"/>
              </a:rPr>
              <a:t> </a:t>
            </a:r>
            <a:endParaRPr lang="en-US" altLang="en-US" sz="2000" dirty="0">
              <a:solidFill>
                <a:srgbClr val="FFFFFF"/>
              </a:solidFill>
              <a:latin typeface="+mn-lt"/>
              <a:cs typeface="Arial" charset="0"/>
            </a:endParaRPr>
          </a:p>
          <a:p>
            <a:pPr lvl="1" indent="0">
              <a:buClr>
                <a:srgbClr val="FFFFFF"/>
              </a:buClr>
              <a:buFont typeface="Wingdings" charset="2"/>
              <a:buChar char=""/>
            </a:pPr>
            <a:r>
              <a:rPr lang="sr-Latn-CS" altLang="en-US" sz="2000" dirty="0">
                <a:solidFill>
                  <a:srgbClr val="FFFFFF"/>
                </a:solidFill>
                <a:latin typeface="+mn-lt"/>
                <a:cs typeface="Arial" charset="0"/>
              </a:rPr>
              <a:t> </a:t>
            </a:r>
            <a:r>
              <a:rPr lang="sr-Cyrl-RS" altLang="en-US" sz="2000" dirty="0" smtClean="0">
                <a:solidFill>
                  <a:srgbClr val="FFFFFF"/>
                </a:solidFill>
                <a:latin typeface="+mn-lt"/>
                <a:cs typeface="Arial" charset="0"/>
              </a:rPr>
              <a:t>не зна да ли  је узела терапију</a:t>
            </a:r>
            <a:endParaRPr lang="sr-Latn-CS" altLang="en-US" sz="2000" dirty="0">
              <a:solidFill>
                <a:srgbClr val="FFFFFF"/>
              </a:solidFill>
              <a:latin typeface="+mn-lt"/>
              <a:cs typeface="Arial" charset="0"/>
            </a:endParaRPr>
          </a:p>
          <a:p>
            <a:pPr>
              <a:buClr>
                <a:srgbClr val="FFFFFF"/>
              </a:buClr>
              <a:buFont typeface="Wingdings" charset="2"/>
              <a:buChar char=""/>
            </a:pPr>
            <a:r>
              <a:rPr lang="en-US" altLang="en-US" sz="2400" dirty="0" smtClean="0">
                <a:solidFill>
                  <a:srgbClr val="FFFFFF"/>
                </a:solidFill>
                <a:latin typeface="+mn-lt"/>
                <a:cs typeface="Arial" charset="0"/>
              </a:rPr>
              <a:t> </a:t>
            </a:r>
            <a:r>
              <a:rPr lang="sr-Cyrl-RS" altLang="en-US" sz="2400" dirty="0" smtClean="0">
                <a:solidFill>
                  <a:srgbClr val="FFFFFF"/>
                </a:solidFill>
                <a:latin typeface="+mn-lt"/>
                <a:cs typeface="Arial" charset="0"/>
              </a:rPr>
              <a:t>Дезоријентација у времену</a:t>
            </a:r>
            <a:endParaRPr lang="sr-Latn-CS" altLang="en-US" sz="2400" dirty="0" smtClean="0">
              <a:solidFill>
                <a:srgbClr val="FFFFFF"/>
              </a:solidFill>
              <a:latin typeface="+mn-lt"/>
              <a:cs typeface="Arial" charset="0"/>
            </a:endParaRPr>
          </a:p>
          <a:p>
            <a:pPr>
              <a:buClr>
                <a:srgbClr val="FFFFFF"/>
              </a:buClr>
              <a:buFont typeface="Wingdings" charset="2"/>
              <a:buChar char=""/>
            </a:pPr>
            <a:r>
              <a:rPr lang="sr-Cyrl-RS" altLang="en-US" sz="2400" dirty="0" smtClean="0">
                <a:solidFill>
                  <a:srgbClr val="FFFFFF"/>
                </a:solidFill>
                <a:latin typeface="+mn-lt"/>
                <a:cs typeface="Arial" charset="0"/>
              </a:rPr>
              <a:t>Још увек се добро оријентише  у познатом простору </a:t>
            </a:r>
            <a:r>
              <a:rPr lang="sr-Latn-CS" altLang="en-US" sz="2400" dirty="0" smtClean="0">
                <a:solidFill>
                  <a:srgbClr val="FFFFFF"/>
                </a:solidFill>
                <a:latin typeface="+mn-lt"/>
                <a:cs typeface="Arial" charset="0"/>
              </a:rPr>
              <a:t> </a:t>
            </a:r>
            <a:endParaRPr lang="sr-Latn-CS" altLang="en-US" sz="2400" dirty="0">
              <a:solidFill>
                <a:srgbClr val="FFFFFF"/>
              </a:solidFill>
              <a:latin typeface="+mn-lt"/>
              <a:cs typeface="Arial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4643438" y="1557338"/>
            <a:ext cx="4032250" cy="406876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80" cap="sq">
            <a:solidFill>
              <a:srgbClr val="FFFFFF"/>
            </a:solidFill>
            <a:miter lim="800000"/>
            <a:headEnd/>
            <a:tailEnd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9pPr>
          </a:lstStyle>
          <a:p>
            <a:pPr>
              <a:buClr>
                <a:srgbClr val="FFFFFF"/>
              </a:buClr>
              <a:buFont typeface="Wingdings" charset="2"/>
              <a:buChar char=""/>
            </a:pPr>
            <a:r>
              <a:rPr lang="en-US" altLang="en-US" sz="24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Cyrl-RS" altLang="en-US" sz="2400" dirty="0" smtClean="0">
                <a:solidFill>
                  <a:srgbClr val="FFFFFF"/>
                </a:solidFill>
                <a:latin typeface="+mn-lt"/>
              </a:rPr>
              <a:t>Не иде више нигде сама</a:t>
            </a:r>
            <a:endParaRPr lang="en-US" altLang="en-US" sz="2400" dirty="0">
              <a:solidFill>
                <a:srgbClr val="FFFFFF"/>
              </a:solidFill>
              <a:latin typeface="+mn-lt"/>
            </a:endParaRPr>
          </a:p>
          <a:p>
            <a:pPr>
              <a:buClr>
                <a:srgbClr val="FFFFFF"/>
              </a:buClr>
              <a:buFont typeface="Wingdings" charset="2"/>
              <a:buChar char=""/>
            </a:pPr>
            <a:r>
              <a:rPr lang="en-US" altLang="en-US" sz="24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Cyrl-RS" altLang="en-US" sz="2400" dirty="0" smtClean="0">
                <a:solidFill>
                  <a:srgbClr val="FFFFFF"/>
                </a:solidFill>
                <a:latin typeface="+mn-lt"/>
              </a:rPr>
              <a:t>Помоћ око узимања лекова</a:t>
            </a:r>
            <a:endParaRPr lang="en-US" altLang="en-US" sz="2400" dirty="0">
              <a:solidFill>
                <a:srgbClr val="FFFFFF"/>
              </a:solidFill>
              <a:latin typeface="+mn-lt"/>
            </a:endParaRPr>
          </a:p>
          <a:p>
            <a:pPr>
              <a:buClr>
                <a:srgbClr val="FFFFFF"/>
              </a:buClr>
              <a:buFont typeface="Wingdings" charset="2"/>
              <a:buChar char=""/>
            </a:pPr>
            <a:r>
              <a:rPr lang="en-US" altLang="en-US" sz="24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Cyrl-RS" altLang="en-US" sz="2400" dirty="0" smtClean="0">
                <a:solidFill>
                  <a:srgbClr val="FFFFFF"/>
                </a:solidFill>
                <a:latin typeface="+mn-lt"/>
              </a:rPr>
              <a:t>Самостална при обављању личне хигијене и облачењу </a:t>
            </a:r>
            <a:endParaRPr lang="en-US" altLang="en-US" sz="2400" dirty="0">
              <a:solidFill>
                <a:srgbClr val="FFFFFF"/>
              </a:solidFill>
              <a:latin typeface="+mn-lt"/>
            </a:endParaRPr>
          </a:p>
          <a:p>
            <a:pPr>
              <a:buClr>
                <a:srgbClr val="FFFFFF"/>
              </a:buClr>
              <a:buFont typeface="Wingdings" charset="2"/>
              <a:buChar char=""/>
            </a:pPr>
            <a:r>
              <a:rPr lang="en-US" altLang="en-US" sz="24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Cyrl-RS" altLang="en-US" sz="2400" dirty="0" smtClean="0">
                <a:solidFill>
                  <a:srgbClr val="FFFFFF"/>
                </a:solidFill>
                <a:latin typeface="+mn-lt"/>
              </a:rPr>
              <a:t>Анксиозност </a:t>
            </a:r>
            <a:endParaRPr lang="en-US" altLang="en-US" sz="2400" dirty="0">
              <a:solidFill>
                <a:srgbClr val="FFFFFF"/>
              </a:solidFill>
              <a:latin typeface="+mn-lt"/>
            </a:endParaRPr>
          </a:p>
          <a:p>
            <a:pPr>
              <a:buClr>
                <a:srgbClr val="FFFFFF"/>
              </a:buClr>
              <a:buFont typeface="Wingdings" charset="2"/>
              <a:buChar char=""/>
            </a:pPr>
            <a:r>
              <a:rPr lang="en-US" altLang="en-US" sz="24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Cyrl-RS" altLang="en-US" sz="2400" dirty="0" smtClean="0">
                <a:solidFill>
                  <a:srgbClr val="FFFFFF"/>
                </a:solidFill>
                <a:latin typeface="+mn-lt"/>
              </a:rPr>
              <a:t>Без психотичне симптоматологије</a:t>
            </a:r>
            <a:endParaRPr lang="en-US" altLang="en-US" sz="2400" dirty="0">
              <a:solidFill>
                <a:srgbClr val="FFFFFF"/>
              </a:solidFill>
              <a:latin typeface="+mn-lt"/>
            </a:endParaRPr>
          </a:p>
          <a:p>
            <a:pPr>
              <a:buClr>
                <a:srgbClr val="FFFFFF"/>
              </a:buClr>
              <a:buFont typeface="Wingdings" charset="2"/>
              <a:buChar char=""/>
            </a:pPr>
            <a:r>
              <a:rPr lang="en-US" altLang="en-US" sz="24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Cyrl-RS" altLang="en-US" sz="2400" dirty="0" smtClean="0">
                <a:solidFill>
                  <a:srgbClr val="FFFFFF"/>
                </a:solidFill>
                <a:latin typeface="+mn-lt"/>
              </a:rPr>
              <a:t>Без проблема на плану спавања </a:t>
            </a:r>
            <a:endParaRPr lang="en-US" altLang="en-US" sz="24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3234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628650" y="188640"/>
            <a:ext cx="7886700" cy="83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  <a:tab pos="8229600" algn="l"/>
                <a:tab pos="8915400" algn="l"/>
                <a:tab pos="9601200" algn="l"/>
                <a:tab pos="10287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1pPr>
            <a:lvl2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  <a:tab pos="8229600" algn="l"/>
                <a:tab pos="8915400" algn="l"/>
                <a:tab pos="9601200" algn="l"/>
                <a:tab pos="10287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2pPr>
            <a:lvl3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  <a:tab pos="8229600" algn="l"/>
                <a:tab pos="8915400" algn="l"/>
                <a:tab pos="9601200" algn="l"/>
                <a:tab pos="10287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3pPr>
            <a:lvl4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  <a:tab pos="8229600" algn="l"/>
                <a:tab pos="8915400" algn="l"/>
                <a:tab pos="9601200" algn="l"/>
                <a:tab pos="10287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4pPr>
            <a:lvl5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  <a:tab pos="8229600" algn="l"/>
                <a:tab pos="8915400" algn="l"/>
                <a:tab pos="9601200" algn="l"/>
                <a:tab pos="10287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  <a:tab pos="8229600" algn="l"/>
                <a:tab pos="8915400" algn="l"/>
                <a:tab pos="9601200" algn="l"/>
                <a:tab pos="10287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  <a:tab pos="8229600" algn="l"/>
                <a:tab pos="8915400" algn="l"/>
                <a:tab pos="9601200" algn="l"/>
                <a:tab pos="10287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  <a:tab pos="8229600" algn="l"/>
                <a:tab pos="8915400" algn="l"/>
                <a:tab pos="9601200" algn="l"/>
                <a:tab pos="10287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  <a:tab pos="8229600" algn="l"/>
                <a:tab pos="8915400" algn="l"/>
                <a:tab pos="9601200" algn="l"/>
                <a:tab pos="102870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9pPr>
          </a:lstStyle>
          <a:p>
            <a:pPr>
              <a:lnSpc>
                <a:spcPct val="90000"/>
              </a:lnSpc>
              <a:buClrTx/>
              <a:buFontTx/>
              <a:buNone/>
            </a:pPr>
            <a:r>
              <a:rPr lang="sr-Cyrl-RS" altLang="en-US" sz="3600" dirty="0" smtClean="0">
                <a:solidFill>
                  <a:schemeClr val="tx1"/>
                </a:solidFill>
                <a:latin typeface="+mn-lt"/>
              </a:rPr>
              <a:t>Допунска испитивања</a:t>
            </a:r>
            <a:endParaRPr lang="en-US" altLang="en-US" sz="36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468313" y="1020267"/>
            <a:ext cx="8207375" cy="550507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80" cap="sq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>
            <a:lvl1pPr marL="341313" indent="-341313"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1pPr>
            <a:lvl2pPr marL="798513" indent="-341313"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2pPr>
            <a:lvl3pP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3pPr>
            <a:lvl4pP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4pPr>
            <a:lvl5pP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9pPr>
          </a:lstStyle>
          <a:p>
            <a:pPr marL="0" indent="0">
              <a:buClr>
                <a:srgbClr val="FFFFFF"/>
              </a:buClr>
            </a:pPr>
            <a:r>
              <a:rPr lang="en-US" altLang="en-US" sz="2600" b="1" dirty="0" smtClean="0">
                <a:solidFill>
                  <a:srgbClr val="FFFFFF"/>
                </a:solidFill>
                <a:latin typeface="+mn-lt"/>
                <a:cs typeface="Arial" charset="0"/>
              </a:rPr>
              <a:t>CT </a:t>
            </a:r>
            <a:r>
              <a:rPr lang="sr-Cyrl-RS" altLang="en-US" sz="2600" b="1" dirty="0" smtClean="0">
                <a:solidFill>
                  <a:srgbClr val="FFFFFF"/>
                </a:solidFill>
                <a:latin typeface="+mn-lt"/>
                <a:cs typeface="Arial" charset="0"/>
              </a:rPr>
              <a:t>ендокранијума</a:t>
            </a:r>
          </a:p>
          <a:p>
            <a:pPr marL="0" indent="0">
              <a:buClr>
                <a:srgbClr val="FFFFFF"/>
              </a:buClr>
            </a:pPr>
            <a:r>
              <a:rPr lang="sr-Cyrl-RS" altLang="en-US" sz="2400" b="1" dirty="0" smtClean="0">
                <a:solidFill>
                  <a:srgbClr val="FFFFFF"/>
                </a:solidFill>
                <a:latin typeface="+mn-lt"/>
                <a:cs typeface="Arial" charset="0"/>
              </a:rPr>
              <a:t>Леукоарајоза</a:t>
            </a:r>
          </a:p>
          <a:p>
            <a:pPr marL="0" indent="0">
              <a:buClr>
                <a:srgbClr val="FFFFFF"/>
              </a:buClr>
            </a:pPr>
            <a:r>
              <a:rPr lang="sr-Cyrl-RS" altLang="en-US" sz="2400" b="1" dirty="0" smtClean="0">
                <a:solidFill>
                  <a:srgbClr val="FFFFFF"/>
                </a:solidFill>
                <a:latin typeface="+mn-lt"/>
                <a:cs typeface="Arial" charset="0"/>
              </a:rPr>
              <a:t>Кортикалне и субкортикалне редуктивне промене </a:t>
            </a:r>
          </a:p>
          <a:p>
            <a:pPr marL="0" indent="0">
              <a:buClr>
                <a:srgbClr val="FFFFFF"/>
              </a:buClr>
            </a:pPr>
            <a:endParaRPr lang="en-US" altLang="en-US" sz="2400" b="1" dirty="0">
              <a:solidFill>
                <a:srgbClr val="FFFFFF"/>
              </a:solidFill>
              <a:latin typeface="+mn-lt"/>
              <a:cs typeface="Arial" charset="0"/>
            </a:endParaRPr>
          </a:p>
          <a:p>
            <a:pPr marL="0" indent="0">
              <a:buClr>
                <a:srgbClr val="FFFFFF"/>
              </a:buClr>
            </a:pPr>
            <a:r>
              <a:rPr lang="sr-Cyrl-RS" altLang="en-US" sz="2600" b="1" dirty="0" smtClean="0">
                <a:solidFill>
                  <a:srgbClr val="FFFFFF"/>
                </a:solidFill>
                <a:latin typeface="+mn-lt"/>
                <a:cs typeface="Arial" charset="0"/>
              </a:rPr>
              <a:t>Ниво витамина Б12</a:t>
            </a:r>
          </a:p>
          <a:p>
            <a:pPr marL="0" indent="0">
              <a:buClr>
                <a:srgbClr val="FFFFFF"/>
              </a:buClr>
            </a:pPr>
            <a:r>
              <a:rPr lang="sr-Cyrl-RS" altLang="en-US" sz="2400" b="1" dirty="0" smtClean="0">
                <a:solidFill>
                  <a:srgbClr val="FFFFFF"/>
                </a:solidFill>
                <a:latin typeface="+mn-lt"/>
                <a:cs typeface="Arial" charset="0"/>
              </a:rPr>
              <a:t>Нормалан налаз</a:t>
            </a:r>
            <a:endParaRPr lang="en-US" altLang="en-US" sz="2400" b="1" dirty="0">
              <a:solidFill>
                <a:srgbClr val="FFFFFF"/>
              </a:solidFill>
              <a:latin typeface="+mn-lt"/>
              <a:cs typeface="Arial" charset="0"/>
            </a:endParaRPr>
          </a:p>
          <a:p>
            <a:pPr lvl="1" eaLnBrk="1" hangingPunct="1">
              <a:buClr>
                <a:srgbClr val="FFFFFF"/>
              </a:buClr>
              <a:buFont typeface="Wingdings" charset="2"/>
              <a:buNone/>
            </a:pPr>
            <a:endParaRPr lang="en-US" altLang="en-US" sz="2400" b="1" dirty="0">
              <a:solidFill>
                <a:srgbClr val="FFFFFF"/>
              </a:solidFill>
              <a:latin typeface="+mn-lt"/>
              <a:cs typeface="Arial" charset="0"/>
            </a:endParaRPr>
          </a:p>
          <a:p>
            <a:pPr marL="0" indent="0" eaLnBrk="1" hangingPunct="1">
              <a:buClr>
                <a:srgbClr val="FFFFFF"/>
              </a:buClr>
            </a:pPr>
            <a:r>
              <a:rPr lang="sr-Cyrl-RS" altLang="en-US" sz="2600" b="1" dirty="0" smtClean="0">
                <a:solidFill>
                  <a:srgbClr val="FFFFFF"/>
                </a:solidFill>
                <a:latin typeface="+mn-lt"/>
                <a:cs typeface="Arial" charset="0"/>
              </a:rPr>
              <a:t>Тиреоидни статус</a:t>
            </a:r>
          </a:p>
          <a:p>
            <a:pPr marL="0" indent="0" eaLnBrk="1" hangingPunct="1">
              <a:buClr>
                <a:srgbClr val="FFFFFF"/>
              </a:buClr>
            </a:pPr>
            <a:r>
              <a:rPr lang="sr-Cyrl-RS" altLang="en-US" sz="2400" b="1" dirty="0" smtClean="0">
                <a:solidFill>
                  <a:schemeClr val="tx1"/>
                </a:solidFill>
                <a:latin typeface="+mn-lt"/>
                <a:cs typeface="Arial" charset="0"/>
              </a:rPr>
              <a:t>Нормалан налаз</a:t>
            </a:r>
          </a:p>
          <a:p>
            <a:pPr marL="0" indent="0">
              <a:buClr>
                <a:srgbClr val="800000"/>
              </a:buClr>
            </a:pPr>
            <a:endParaRPr lang="sr-Cyrl-RS" altLang="en-US" sz="2400" dirty="0" smtClean="0">
              <a:solidFill>
                <a:schemeClr val="tx1"/>
              </a:solidFill>
              <a:latin typeface="+mn-lt"/>
            </a:endParaRPr>
          </a:p>
          <a:p>
            <a:pPr marL="0" indent="0">
              <a:buClr>
                <a:srgbClr val="800000"/>
              </a:buClr>
            </a:pPr>
            <a:r>
              <a:rPr lang="en-US" altLang="en-US" sz="2400" b="1" dirty="0" smtClean="0">
                <a:solidFill>
                  <a:schemeClr val="tx1"/>
                </a:solidFill>
                <a:latin typeface="+mn-lt"/>
              </a:rPr>
              <a:t>MMSE </a:t>
            </a:r>
            <a:r>
              <a:rPr lang="en-US" altLang="en-US" sz="2400" b="1" dirty="0">
                <a:solidFill>
                  <a:schemeClr val="tx1"/>
                </a:solidFill>
                <a:latin typeface="+mn-lt"/>
              </a:rPr>
              <a:t>22/30</a:t>
            </a:r>
          </a:p>
          <a:p>
            <a:pPr marL="0" indent="0">
              <a:buClr>
                <a:srgbClr val="800000"/>
              </a:buClr>
            </a:pPr>
            <a:r>
              <a:rPr lang="sr-Cyrl-RS" altLang="en-US" sz="2400" b="1" dirty="0">
                <a:solidFill>
                  <a:schemeClr val="tx1"/>
                </a:solidFill>
                <a:latin typeface="+mn-lt"/>
              </a:rPr>
              <a:t>Испад у амнестичком домену уз оштећено препознавање на тестовима вербалног епизодичног </a:t>
            </a:r>
            <a:r>
              <a:rPr lang="sr-Cyrl-RS" altLang="en-US" sz="2400" b="1" dirty="0" smtClean="0">
                <a:solidFill>
                  <a:schemeClr val="tx1"/>
                </a:solidFill>
                <a:latin typeface="+mn-lt"/>
              </a:rPr>
              <a:t>памћења</a:t>
            </a:r>
          </a:p>
          <a:p>
            <a:pPr marL="0" indent="0">
              <a:buClr>
                <a:srgbClr val="800000"/>
              </a:buClr>
            </a:pPr>
            <a:r>
              <a:rPr lang="sr-Cyrl-RS" altLang="en-US" sz="2400" b="1" dirty="0" smtClean="0">
                <a:solidFill>
                  <a:schemeClr val="tx1"/>
                </a:solidFill>
                <a:latin typeface="+mn-lt"/>
              </a:rPr>
              <a:t>Неуролошки налаз уредан</a:t>
            </a:r>
            <a:endParaRPr lang="sr-Latn-CS" altLang="en-US" sz="2400" b="1" dirty="0">
              <a:solidFill>
                <a:schemeClr val="tx1"/>
              </a:solidFill>
              <a:latin typeface="+mn-lt"/>
            </a:endParaRPr>
          </a:p>
          <a:p>
            <a:pPr lvl="1" eaLnBrk="1" hangingPunct="1">
              <a:buClr>
                <a:srgbClr val="FFFFFF"/>
              </a:buClr>
              <a:buFont typeface="Wingdings" charset="2"/>
              <a:buChar char=""/>
            </a:pPr>
            <a:endParaRPr lang="en-US" altLang="en-US" sz="2400" b="1" dirty="0">
              <a:solidFill>
                <a:srgbClr val="FFFFFF"/>
              </a:solidFill>
              <a:latin typeface="+mn-lt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2037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За испитивње виших когнитивних функција неопходна је очуваност говорне функције и пажње, које треба прво и тестирати</a:t>
            </a:r>
          </a:p>
          <a:p>
            <a:endParaRPr lang="sr-Cyrl-RS" dirty="0" smtClean="0"/>
          </a:p>
          <a:p>
            <a:r>
              <a:rPr lang="sr-Cyrl-RS" dirty="0" smtClean="0"/>
              <a:t>Добијене резултате ставити у контекст образовања и преморбидне интелигенције испитаника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6897A-F205-4848-A8C5-B1B936C637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07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97"/>
    </mc:Choice>
    <mc:Fallback xmlns="">
      <p:transition spd="slow" advTm="3197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900">
                <a:solidFill>
                  <a:srgbClr val="898989"/>
                </a:solidFill>
              </a:rPr>
              <a:t>10/17/18</a:t>
            </a: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603250" y="2192338"/>
            <a:ext cx="7300913" cy="1703387"/>
          </a:xfrm>
          <a:prstGeom prst="rect">
            <a:avLst/>
          </a:prstGeom>
          <a:noFill/>
          <a:ln w="9360" cap="sq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69863" indent="-169863">
              <a:tabLst>
                <a:tab pos="682625" algn="l"/>
                <a:tab pos="1368425" algn="l"/>
                <a:tab pos="2054225" algn="l"/>
                <a:tab pos="2740025" algn="l"/>
                <a:tab pos="3425825" algn="l"/>
                <a:tab pos="4111625" algn="l"/>
                <a:tab pos="4797425" algn="l"/>
                <a:tab pos="5483225" algn="l"/>
                <a:tab pos="6169025" algn="l"/>
                <a:tab pos="6854825" algn="l"/>
                <a:tab pos="7540625" algn="l"/>
                <a:tab pos="8226425" algn="l"/>
                <a:tab pos="8912225" algn="l"/>
                <a:tab pos="9598025" algn="l"/>
                <a:tab pos="10283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1pPr>
            <a:lvl2pPr>
              <a:tabLst>
                <a:tab pos="682625" algn="l"/>
                <a:tab pos="1368425" algn="l"/>
                <a:tab pos="2054225" algn="l"/>
                <a:tab pos="2740025" algn="l"/>
                <a:tab pos="3425825" algn="l"/>
                <a:tab pos="4111625" algn="l"/>
                <a:tab pos="4797425" algn="l"/>
                <a:tab pos="5483225" algn="l"/>
                <a:tab pos="6169025" algn="l"/>
                <a:tab pos="6854825" algn="l"/>
                <a:tab pos="7540625" algn="l"/>
                <a:tab pos="8226425" algn="l"/>
                <a:tab pos="8912225" algn="l"/>
                <a:tab pos="9598025" algn="l"/>
                <a:tab pos="10283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2pPr>
            <a:lvl3pPr>
              <a:tabLst>
                <a:tab pos="682625" algn="l"/>
                <a:tab pos="1368425" algn="l"/>
                <a:tab pos="2054225" algn="l"/>
                <a:tab pos="2740025" algn="l"/>
                <a:tab pos="3425825" algn="l"/>
                <a:tab pos="4111625" algn="l"/>
                <a:tab pos="4797425" algn="l"/>
                <a:tab pos="5483225" algn="l"/>
                <a:tab pos="6169025" algn="l"/>
                <a:tab pos="6854825" algn="l"/>
                <a:tab pos="7540625" algn="l"/>
                <a:tab pos="8226425" algn="l"/>
                <a:tab pos="8912225" algn="l"/>
                <a:tab pos="9598025" algn="l"/>
                <a:tab pos="10283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3pPr>
            <a:lvl4pPr>
              <a:tabLst>
                <a:tab pos="682625" algn="l"/>
                <a:tab pos="1368425" algn="l"/>
                <a:tab pos="2054225" algn="l"/>
                <a:tab pos="2740025" algn="l"/>
                <a:tab pos="3425825" algn="l"/>
                <a:tab pos="4111625" algn="l"/>
                <a:tab pos="4797425" algn="l"/>
                <a:tab pos="5483225" algn="l"/>
                <a:tab pos="6169025" algn="l"/>
                <a:tab pos="6854825" algn="l"/>
                <a:tab pos="7540625" algn="l"/>
                <a:tab pos="8226425" algn="l"/>
                <a:tab pos="8912225" algn="l"/>
                <a:tab pos="9598025" algn="l"/>
                <a:tab pos="10283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4pPr>
            <a:lvl5pPr>
              <a:tabLst>
                <a:tab pos="682625" algn="l"/>
                <a:tab pos="1368425" algn="l"/>
                <a:tab pos="2054225" algn="l"/>
                <a:tab pos="2740025" algn="l"/>
                <a:tab pos="3425825" algn="l"/>
                <a:tab pos="4111625" algn="l"/>
                <a:tab pos="4797425" algn="l"/>
                <a:tab pos="5483225" algn="l"/>
                <a:tab pos="6169025" algn="l"/>
                <a:tab pos="6854825" algn="l"/>
                <a:tab pos="7540625" algn="l"/>
                <a:tab pos="8226425" algn="l"/>
                <a:tab pos="8912225" algn="l"/>
                <a:tab pos="9598025" algn="l"/>
                <a:tab pos="10283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2625" algn="l"/>
                <a:tab pos="1368425" algn="l"/>
                <a:tab pos="2054225" algn="l"/>
                <a:tab pos="2740025" algn="l"/>
                <a:tab pos="3425825" algn="l"/>
                <a:tab pos="4111625" algn="l"/>
                <a:tab pos="4797425" algn="l"/>
                <a:tab pos="5483225" algn="l"/>
                <a:tab pos="6169025" algn="l"/>
                <a:tab pos="6854825" algn="l"/>
                <a:tab pos="7540625" algn="l"/>
                <a:tab pos="8226425" algn="l"/>
                <a:tab pos="8912225" algn="l"/>
                <a:tab pos="9598025" algn="l"/>
                <a:tab pos="10283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2625" algn="l"/>
                <a:tab pos="1368425" algn="l"/>
                <a:tab pos="2054225" algn="l"/>
                <a:tab pos="2740025" algn="l"/>
                <a:tab pos="3425825" algn="l"/>
                <a:tab pos="4111625" algn="l"/>
                <a:tab pos="4797425" algn="l"/>
                <a:tab pos="5483225" algn="l"/>
                <a:tab pos="6169025" algn="l"/>
                <a:tab pos="6854825" algn="l"/>
                <a:tab pos="7540625" algn="l"/>
                <a:tab pos="8226425" algn="l"/>
                <a:tab pos="8912225" algn="l"/>
                <a:tab pos="9598025" algn="l"/>
                <a:tab pos="10283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2625" algn="l"/>
                <a:tab pos="1368425" algn="l"/>
                <a:tab pos="2054225" algn="l"/>
                <a:tab pos="2740025" algn="l"/>
                <a:tab pos="3425825" algn="l"/>
                <a:tab pos="4111625" algn="l"/>
                <a:tab pos="4797425" algn="l"/>
                <a:tab pos="5483225" algn="l"/>
                <a:tab pos="6169025" algn="l"/>
                <a:tab pos="6854825" algn="l"/>
                <a:tab pos="7540625" algn="l"/>
                <a:tab pos="8226425" algn="l"/>
                <a:tab pos="8912225" algn="l"/>
                <a:tab pos="9598025" algn="l"/>
                <a:tab pos="10283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2625" algn="l"/>
                <a:tab pos="1368425" algn="l"/>
                <a:tab pos="2054225" algn="l"/>
                <a:tab pos="2740025" algn="l"/>
                <a:tab pos="3425825" algn="l"/>
                <a:tab pos="4111625" algn="l"/>
                <a:tab pos="4797425" algn="l"/>
                <a:tab pos="5483225" algn="l"/>
                <a:tab pos="6169025" algn="l"/>
                <a:tab pos="6854825" algn="l"/>
                <a:tab pos="7540625" algn="l"/>
                <a:tab pos="8226425" algn="l"/>
                <a:tab pos="8912225" algn="l"/>
                <a:tab pos="9598025" algn="l"/>
                <a:tab pos="10283825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9pPr>
          </a:lstStyle>
          <a:p>
            <a:pPr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sr-Cyrl-RS" altLang="en-US" sz="2000" dirty="0" smtClean="0">
                <a:solidFill>
                  <a:schemeClr val="tx1"/>
                </a:solidFill>
                <a:latin typeface="+mn-lt"/>
              </a:rPr>
              <a:t>Проблем са упамћивањем нових догађаја</a:t>
            </a:r>
            <a:endParaRPr lang="sr-Latn-CS" altLang="en-US" sz="2000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sr-Cyrl-RS" altLang="en-US" sz="2000" dirty="0" smtClean="0">
                <a:solidFill>
                  <a:schemeClr val="tx1"/>
                </a:solidFill>
                <a:latin typeface="+mn-lt"/>
              </a:rPr>
              <a:t>Нарушена је дезоријентација у времену </a:t>
            </a:r>
            <a:endParaRPr lang="sr-Latn-CS" altLang="en-US" sz="2000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sr-Cyrl-RS" altLang="en-US" sz="2000" dirty="0" smtClean="0">
                <a:solidFill>
                  <a:schemeClr val="tx1"/>
                </a:solidFill>
                <a:latin typeface="+mn-lt"/>
              </a:rPr>
              <a:t>Оријентација у простору је нарушена само у непознатом окружењу </a:t>
            </a:r>
          </a:p>
          <a:p>
            <a:pPr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sr-Cyrl-RS" altLang="en-US" sz="2000" dirty="0" smtClean="0">
                <a:solidFill>
                  <a:schemeClr val="tx1"/>
                </a:solidFill>
                <a:latin typeface="+mn-lt"/>
              </a:rPr>
              <a:t>Нарушено је функционисање у свакодневним активностима </a:t>
            </a:r>
            <a:endParaRPr lang="sr-Latn-CS" altLang="en-US" sz="2000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90000"/>
              </a:lnSpc>
              <a:spcBef>
                <a:spcPts val="750"/>
              </a:spcBef>
              <a:buFont typeface="Arial" charset="0"/>
              <a:buNone/>
            </a:pPr>
            <a:endParaRPr lang="en-US" altLang="en-US" sz="2400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90000"/>
              </a:lnSpc>
              <a:spcBef>
                <a:spcPts val="750"/>
              </a:spcBef>
              <a:buFont typeface="Arial" charset="0"/>
              <a:buNone/>
            </a:pPr>
            <a:endParaRPr lang="en-US" altLang="en-US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28650" y="1198563"/>
            <a:ext cx="4359275" cy="37151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360" cap="sq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9pPr>
          </a:lstStyle>
          <a:p>
            <a:pPr>
              <a:buClrTx/>
              <a:buFontTx/>
              <a:buNone/>
            </a:pPr>
            <a:r>
              <a:rPr lang="sr-Cyrl-RS" altLang="en-US" dirty="0" smtClean="0">
                <a:solidFill>
                  <a:schemeClr val="tx1"/>
                </a:solidFill>
                <a:latin typeface="+mn-lt"/>
              </a:rPr>
              <a:t>РАНИ СТАДИЈУМ </a:t>
            </a:r>
            <a:r>
              <a:rPr lang="sr-Latn-CS" altLang="en-US" dirty="0" smtClean="0">
                <a:solidFill>
                  <a:schemeClr val="tx1"/>
                </a:solidFill>
                <a:latin typeface="+mn-lt"/>
              </a:rPr>
              <a:t>ALZHEIMEROVE </a:t>
            </a:r>
            <a:r>
              <a:rPr lang="sr-Cyrl-RS" altLang="en-US" dirty="0" smtClean="0">
                <a:solidFill>
                  <a:schemeClr val="tx1"/>
                </a:solidFill>
                <a:latin typeface="+mn-lt"/>
              </a:rPr>
              <a:t>БОЛЕСТИ</a:t>
            </a:r>
            <a:endParaRPr lang="sr-Latn-CS" alt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627063" y="4324350"/>
            <a:ext cx="8516937" cy="1479509"/>
          </a:xfrm>
          <a:prstGeom prst="rect">
            <a:avLst/>
          </a:prstGeom>
          <a:noFill/>
          <a:ln w="9360" cap="sq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2" charset="0"/>
                <a:ea typeface="MS PGothic" pitchFamily="32" charset="-128"/>
              </a:defRPr>
            </a:lvl9pPr>
          </a:lstStyle>
          <a:p>
            <a:pPr>
              <a:buFont typeface="Arial" charset="0"/>
              <a:buChar char="•"/>
            </a:pPr>
            <a:r>
              <a:rPr lang="sr-Cyrl-RS" altLang="en-US" dirty="0" smtClean="0">
                <a:solidFill>
                  <a:schemeClr val="tx1"/>
                </a:solidFill>
                <a:latin typeface="+mn-lt"/>
              </a:rPr>
              <a:t>Депресија благог до умереног степена</a:t>
            </a:r>
            <a:endParaRPr lang="sr-Latn-CS" altLang="en-US" dirty="0">
              <a:solidFill>
                <a:schemeClr val="tx1"/>
              </a:solidFill>
              <a:latin typeface="+mn-lt"/>
            </a:endParaRPr>
          </a:p>
          <a:p>
            <a:pPr>
              <a:buClrTx/>
              <a:buFontTx/>
              <a:buNone/>
            </a:pPr>
            <a:endParaRPr lang="sr-Latn-CS" altLang="en-US" dirty="0">
              <a:solidFill>
                <a:schemeClr val="tx1"/>
              </a:solidFill>
              <a:latin typeface="+mn-lt"/>
            </a:endParaRPr>
          </a:p>
          <a:p>
            <a:pPr>
              <a:buFont typeface="Arial" charset="0"/>
              <a:buChar char="•"/>
            </a:pPr>
            <a:r>
              <a:rPr lang="sr-Latn-CS" altLang="en-US" dirty="0">
                <a:solidFill>
                  <a:schemeClr val="tx1"/>
                </a:solidFill>
                <a:latin typeface="+mn-lt"/>
              </a:rPr>
              <a:t> </a:t>
            </a:r>
            <a:r>
              <a:rPr lang="sr-Cyrl-RS" altLang="en-US" dirty="0" smtClean="0">
                <a:solidFill>
                  <a:schemeClr val="tx1"/>
                </a:solidFill>
                <a:latin typeface="+mn-lt"/>
              </a:rPr>
              <a:t>анксиозност блага до умерена</a:t>
            </a:r>
            <a:endParaRPr lang="sr-Latn-CS" altLang="en-US" dirty="0">
              <a:solidFill>
                <a:schemeClr val="tx1"/>
              </a:solidFill>
              <a:latin typeface="+mn-lt"/>
            </a:endParaRPr>
          </a:p>
          <a:p>
            <a:pPr>
              <a:buClrTx/>
              <a:buFontTx/>
              <a:buNone/>
            </a:pPr>
            <a:endParaRPr lang="sr-Latn-CS" altLang="en-US" dirty="0">
              <a:solidFill>
                <a:schemeClr val="tx1"/>
              </a:solidFill>
              <a:latin typeface="+mn-lt"/>
            </a:endParaRPr>
          </a:p>
          <a:p>
            <a:pPr>
              <a:buFont typeface="Arial" charset="0"/>
              <a:buChar char="•"/>
            </a:pPr>
            <a:r>
              <a:rPr lang="sr-Latn-CS" altLang="en-US" dirty="0">
                <a:solidFill>
                  <a:schemeClr val="tx1"/>
                </a:solidFill>
                <a:latin typeface="+mn-lt"/>
              </a:rPr>
              <a:t> </a:t>
            </a:r>
            <a:r>
              <a:rPr lang="sr-Cyrl-RS" altLang="en-US" dirty="0" smtClean="0">
                <a:solidFill>
                  <a:schemeClr val="tx1"/>
                </a:solidFill>
                <a:latin typeface="+mn-lt"/>
              </a:rPr>
              <a:t>параноидност са идејом да им неко краде ствари из куће , да их супружник вара</a:t>
            </a:r>
            <a:r>
              <a:rPr lang="sr-Latn-CS" altLang="en-US" dirty="0" smtClean="0">
                <a:solidFill>
                  <a:schemeClr val="tx1"/>
                </a:solidFill>
                <a:latin typeface="+mn-lt"/>
              </a:rPr>
              <a:t>...</a:t>
            </a:r>
            <a:endParaRPr lang="sr-Latn-CS" alt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228143"/>
      </p:ext>
    </p:extLst>
  </p:cSld>
  <p:clrMapOvr>
    <a:masterClrMapping/>
  </p:clrMapOvr>
  <p:transition spd="med" advTm="204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ИСПИТИВАЊЕ ЈЕЗИКА И ГОВОРА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r>
              <a:rPr lang="sr-Cyrl-RS" sz="2000" dirty="0" smtClean="0"/>
              <a:t>Језик представља комуникацију симболима, служи изражавању мисли и идеја говором, писањем, гестовима, односно пантомимом</a:t>
            </a:r>
          </a:p>
          <a:p>
            <a:pPr marL="0" indent="0">
              <a:buNone/>
            </a:pPr>
            <a:endParaRPr lang="sr-Cyrl-RS" sz="2000" dirty="0" smtClean="0"/>
          </a:p>
          <a:p>
            <a:r>
              <a:rPr lang="sr-Cyrl-RS" sz="2000" dirty="0" smtClean="0"/>
              <a:t>Језик је било које средство за изражавање или преношење осећаја или мисли, употребом система симбола </a:t>
            </a:r>
          </a:p>
          <a:p>
            <a:pPr marL="0" indent="0">
              <a:buNone/>
            </a:pPr>
            <a:endParaRPr lang="sr-Cyrl-RS" sz="2000" dirty="0" smtClean="0"/>
          </a:p>
          <a:p>
            <a:r>
              <a:rPr lang="sr-Cyrl-RS" sz="2000" dirty="0" smtClean="0"/>
              <a:t>Граматика јер скуп правила да се симболи организују и тиме повећа њихова ефикасност у преношењу значења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03A85-FF5B-4FF4-88DC-4D242D413F6D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87AA-56BA-4233-9338-7A7E10931E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83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ИСПИТИВАЊЕ ЈЕЗИКА И ГОВОРА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84784"/>
            <a:ext cx="7520940" cy="4371937"/>
          </a:xfrm>
        </p:spPr>
        <p:txBody>
          <a:bodyPr>
            <a:normAutofit/>
          </a:bodyPr>
          <a:lstStyle/>
          <a:p>
            <a:r>
              <a:rPr lang="sr-Cyrl-RS" sz="2000" dirty="0" smtClean="0"/>
              <a:t>Говор као најчешћи облик изражавања језика, инхерентан је једино људској врсти</a:t>
            </a:r>
          </a:p>
          <a:p>
            <a:pPr marL="0" indent="0">
              <a:buNone/>
            </a:pPr>
            <a:endParaRPr lang="sr-Cyrl-RS" sz="2000" dirty="0" smtClean="0"/>
          </a:p>
          <a:p>
            <a:r>
              <a:rPr lang="sr-Cyrl-RS" sz="2000" dirty="0" smtClean="0"/>
              <a:t>Три најчешћа поремећаја говора: 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457200" indent="-457200">
              <a:buAutoNum type="arabicPeriod"/>
            </a:pPr>
            <a:r>
              <a:rPr lang="sr-Cyrl-RS" sz="2000" dirty="0" smtClean="0"/>
              <a:t>Дизартрија (поремећај моторне функције или артикулације говора на извршном ниивоу)</a:t>
            </a:r>
          </a:p>
          <a:p>
            <a:pPr marL="457200" indent="-457200">
              <a:buAutoNum type="arabicPeriod"/>
            </a:pPr>
            <a:endParaRPr lang="sr-Cyrl-RS" sz="2000" dirty="0"/>
          </a:p>
          <a:p>
            <a:pPr marL="457200" indent="-457200">
              <a:buAutoNum type="arabicPeriod"/>
            </a:pPr>
            <a:r>
              <a:rPr lang="sr-Cyrl-RS" sz="2000" dirty="0" smtClean="0"/>
              <a:t>Дисфонија (поремећај продукције гласа)</a:t>
            </a:r>
          </a:p>
          <a:p>
            <a:pPr marL="457200" indent="-457200">
              <a:buAutoNum type="arabicPeriod"/>
            </a:pPr>
            <a:endParaRPr lang="sr-Cyrl-RS" sz="2000" dirty="0"/>
          </a:p>
          <a:p>
            <a:pPr marL="457200" indent="-457200">
              <a:buAutoNum type="arabicPeriod"/>
            </a:pPr>
            <a:r>
              <a:rPr lang="sr-Cyrl-RS" sz="2000" dirty="0" smtClean="0"/>
              <a:t>Афазија (поремећај саме језичке функције)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67D69-82FD-4749-8299-D1C288331C94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87AA-56BA-4233-9338-7A7E10931ED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29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ИСПИТИВАЊЕ ЈЕЗИКА И ГОВОРА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Основно правило је да без обзира колико и како тешко болесник говори, ако то чино у коректним реченицима, уз поштовање граматичких правила и са речником одговарајућим његовом образовању и дијалекту којим се користи, ради се о дизартрији, а не о афазији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38842-A84A-4B84-AF61-02B6BF0B66DC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87AA-56BA-4233-9338-7A7E10931ED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8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ИСПИТИВАЊЕ ЈЕЗИКА И ГОВОРА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Веза одређеног процеса и поремећаја говора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7A674-46D3-4D5D-9E7A-99DC4257E435}" type="datetime2">
              <a:rPr lang="sr-Cyrl-RS" smtClean="0"/>
              <a:t>недеља, 31. јануар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D87AA-56BA-4233-9338-7A7E10931EDC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192465"/>
              </p:ext>
            </p:extLst>
          </p:nvPr>
        </p:nvGraphicFramePr>
        <p:xfrm>
          <a:off x="971600" y="2636912"/>
          <a:ext cx="6096000" cy="296672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Процес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Поремећај говора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Слух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Глувоћа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Разумевање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Афазија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Налажење речи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Афазија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Продукција гласа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Дисфонија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Продукција говора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Афазија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Понављање говора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Афазија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Артикулација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Дизартрија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630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1359</TotalTime>
  <Words>2800</Words>
  <Application>Microsoft Office PowerPoint</Application>
  <PresentationFormat>On-screen Show (4:3)</PresentationFormat>
  <Paragraphs>514</Paragraphs>
  <Slides>50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OСНОВИ НЕУРОЛОШКОГ ПРЕГЛЕДА</vt:lpstr>
      <vt:lpstr>PowerPoint Presentation</vt:lpstr>
      <vt:lpstr>PowerPoint Presentation</vt:lpstr>
      <vt:lpstr>PowerPoint Presentation</vt:lpstr>
      <vt:lpstr>PowerPoint Presentation</vt:lpstr>
      <vt:lpstr>ИСПИТИВАЊЕ ЈЕЗИКА И ГОВОРА</vt:lpstr>
      <vt:lpstr>ИСПИТИВАЊЕ ЈЕЗИКА И ГОВОРА</vt:lpstr>
      <vt:lpstr>ИСПИТИВАЊЕ ЈЕЗИКА И ГОВОРА</vt:lpstr>
      <vt:lpstr>ИСПИТИВАЊЕ ЈЕЗИКА И ГОВОРА</vt:lpstr>
      <vt:lpstr>ИСПИТИВАЊЕ ЈЕЗИКА И ГОВОРА</vt:lpstr>
      <vt:lpstr>ИСПИТИВАЊЕ ЈЕЗИКА И ГОВОРА</vt:lpstr>
      <vt:lpstr>ИСПИТИВАЊЕ ЈЕЗИКА И ГОВОРА</vt:lpstr>
      <vt:lpstr>ИСПИТИВАЊЕ ЈЕЗИКА И ГОВОРА</vt:lpstr>
      <vt:lpstr>ИСПИТИВАЊЕ ЈЕЗИКА И ГОВОРА</vt:lpstr>
      <vt:lpstr>ИСПИТИВАЊЕ ЈЕЗИКА И ГОВОРА</vt:lpstr>
      <vt:lpstr>ИСПИТИВАЊЕ ЈЕЗИКА И ГОВОРА</vt:lpstr>
      <vt:lpstr>ИСПИТИВАЊЕ ЈЕЗИКА И ГОВОРА</vt:lpstr>
      <vt:lpstr>ИСПИТИВАЊЕ ЈЕЗИКА И ГОВОРА</vt:lpstr>
      <vt:lpstr>ИСПИТИВАЊЕ МЕНТАЛНОГ И КОГНИТИВНОГ СТАТУСА</vt:lpstr>
      <vt:lpstr>ИСПИТИВАЊЕ МЕНТАЛНОГ И КОГНИТИВНОГ СТАТУСА</vt:lpstr>
      <vt:lpstr>ИСПИТИВАЊЕ МЕНТАЛНОГ И КОГНИТИВНОГ СТАТУСА</vt:lpstr>
      <vt:lpstr>ИСПИТИВАЊЕ МЕНТАЛНОГ И КОГНИТИВНОГ СТАТУСА</vt:lpstr>
      <vt:lpstr>ИСПИТИВАЊЕ МЕНТАЛНОГ И КОГНИТИВНОГ СТАТУСА</vt:lpstr>
      <vt:lpstr>ИСПИТИВАЊЕ МЕНТАЛНОГ И КОГНИТИВНОГ СТАТУСА</vt:lpstr>
      <vt:lpstr>ИСПИТИВАЊЕ МЕНТАЛНОГ И КОГНИТИВНОГ СТАТУСА</vt:lpstr>
      <vt:lpstr>ИСПИТИВАЊЕ МЕНТАЛНОГ И КОГНИТИВНОГ СТАТУСА</vt:lpstr>
      <vt:lpstr>ИСПИТИВАЊЕ МЕНТАЛНОГ И КОГНИТИВНОГ СТАТУСА</vt:lpstr>
      <vt:lpstr>ИСПИТИВАЊЕ МЕНТАЛНОГ И КОГНИТИВНОГ СТАТУСА</vt:lpstr>
      <vt:lpstr>ИСПИТИВАЊЕ МЕНТАЛНОГ И КОГНИТИВНОГ СТАТУСА</vt:lpstr>
      <vt:lpstr>ИСПИТИВАЊЕ МЕНТАЛНОГ И КОГНИТИВНОГ СТАТУСА</vt:lpstr>
      <vt:lpstr>ИСПИТИВАЊЕ МЕНТАЛНОГ И КОГНИТИВНОГ СТАТУСА</vt:lpstr>
      <vt:lpstr>ИСПИТИВАЊЕ МЕНТАЛНОГ И КОГНИТИВНОГ СТАТУСА</vt:lpstr>
      <vt:lpstr> ПРИМИТИВНИ РЕФЛЕСКИ (ДЕЗИНХИБИЦИОНИ ЗНАЦИ) </vt:lpstr>
      <vt:lpstr> ПРИМИТИВНИ РЕФЛЕСКИ (ДЕЗИНХИБИЦИОНИ ЗНАЦИ) </vt:lpstr>
      <vt:lpstr> ПРИМИТИВНИ РЕФЛЕСКИ (ДЕЗИНХИБИЦИОНИ ЗНАЦИ) </vt:lpstr>
      <vt:lpstr> ПРИМИТИВНИ РЕФЛЕСКИ (ДЕЗИНХИБИЦИОНИ ЗНАЦИ) </vt:lpstr>
      <vt:lpstr> ПРИМИТИВНИ РЕФЛЕСКИ (ДЕЗИНХИБИЦИОНИ ЗНАЦИ)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Dejan Aleksic</dc:creator>
  <cp:lastModifiedBy>Dejan Aleksic</cp:lastModifiedBy>
  <cp:revision>219</cp:revision>
  <dcterms:created xsi:type="dcterms:W3CDTF">2014-10-23T20:42:37Z</dcterms:created>
  <dcterms:modified xsi:type="dcterms:W3CDTF">2021-01-31T17:56:56Z</dcterms:modified>
</cp:coreProperties>
</file>